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5" r:id="rId8"/>
    <p:sldId id="276" r:id="rId9"/>
    <p:sldId id="277" r:id="rId10"/>
    <p:sldId id="262" r:id="rId11"/>
    <p:sldId id="264" r:id="rId12"/>
    <p:sldId id="263" r:id="rId13"/>
    <p:sldId id="265" r:id="rId14"/>
    <p:sldId id="291" r:id="rId15"/>
    <p:sldId id="292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78" r:id="rId25"/>
    <p:sldId id="269" r:id="rId26"/>
    <p:sldId id="270" r:id="rId27"/>
    <p:sldId id="287" r:id="rId28"/>
    <p:sldId id="288" r:id="rId29"/>
    <p:sldId id="289" r:id="rId30"/>
    <p:sldId id="290" r:id="rId31"/>
    <p:sldId id="293" r:id="rId32"/>
    <p:sldId id="294" r:id="rId33"/>
    <p:sldId id="295" r:id="rId34"/>
    <p:sldId id="296" r:id="rId35"/>
    <p:sldId id="274" r:id="rId36"/>
    <p:sldId id="271" r:id="rId37"/>
    <p:sldId id="272" r:id="rId38"/>
    <p:sldId id="273" r:id="rId39"/>
    <p:sldId id="297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043B0"/>
    <a:srgbClr val="BA67FC"/>
    <a:srgbClr val="E7E7E7"/>
    <a:srgbClr val="E9E9E9"/>
    <a:srgbClr val="868686"/>
    <a:srgbClr val="8C8C8C"/>
    <a:srgbClr val="999999"/>
    <a:srgbClr val="CA8A01"/>
    <a:srgbClr val="086F01"/>
    <a:srgbClr val="FE9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7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D8E45-FD10-A04B-BF1A-520DE54EB9C8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47ED-C1C6-CC4E-AFC2-7EBF8AC08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3A889-DCE2-2F4E-A5C5-6A8E1B6795BE}" type="datetime1">
              <a:rPr lang="en-US"/>
              <a:pPr>
                <a:defRPr/>
              </a:pPr>
              <a:t>2/24/12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BAC82D-5DAF-4C4B-B3F7-2E0C0780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Biomass and other Renewables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CD53D-4F0B-5D49-8A7B-71EBB46CC46E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Biomass and other Renewables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FDE92-627C-C543-A90D-337CA8E6B44B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32CFD-D8C6-1545-874E-903D6B8613AA}" type="slidenum">
              <a:rPr lang="en-US"/>
              <a:pPr/>
              <a:t>35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E6B4F-75F3-5E44-99BC-D5D355E4AA32}" type="slidenum">
              <a:rPr lang="en-US"/>
              <a:pPr/>
              <a:t>36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EA9C0-F2EE-A54F-9C29-3CC67CC1DB3C}" type="slidenum">
              <a:rPr lang="en-US"/>
              <a:pPr/>
              <a:t>37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8160C-44CE-6B43-A762-4E1E5BF8585E}" type="slidenum">
              <a:rPr lang="en-US"/>
              <a:pPr/>
              <a:t>38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E0C7-DF51-8046-AEC7-D7CBCB258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F65F-A491-D74C-B238-DD2441C0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AD88-8524-5346-A7BF-84A9EE36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F72C-353B-5543-A10E-BA58CABC5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69E7-6998-1046-90E2-67E97AB8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2C61-95F6-A540-B322-C9169A42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D747-E926-854A-9E0F-93AE700C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5529-2653-1543-8C2E-F66D6F55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ADA2-FA11-E646-A3CD-DA11B5256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3649-6E8B-BF41-A87A-36E83084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3BD6-CCD6-4640-A328-6FC5C25BE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Murphy: Estimation in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26E4F7-32FF-814D-8F93-DBA7A0B9F0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5.pdf"/><Relationship Id="rId6" Type="http://schemas.openxmlformats.org/officeDocument/2006/relationships/image" Target="../media/image16.png"/><Relationship Id="rId7" Type="http://schemas.openxmlformats.org/officeDocument/2006/relationships/image" Target="../media/image17.pd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_in_nepal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 Physics Estimation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Tom Murphy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UCSD Physics/CASS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A8A01"/>
                </a:solidFill>
              </a:rPr>
              <a:t>Heat Capacity</a:t>
            </a:r>
          </a:p>
          <a:p>
            <a:r>
              <a:rPr lang="en-US" dirty="0" smtClean="0"/>
              <a:t>Thermal Conductivity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Strength of materials</a:t>
            </a:r>
          </a:p>
          <a:p>
            <a:r>
              <a:rPr lang="en-US" dirty="0" smtClean="0"/>
              <a:t>Thermal Expansion</a:t>
            </a:r>
          </a:p>
          <a:p>
            <a:endParaRPr lang="en-US" dirty="0" smtClean="0"/>
          </a:p>
          <a:p>
            <a:r>
              <a:rPr lang="en-US" dirty="0" smtClean="0"/>
              <a:t>All from knowledge of </a:t>
            </a:r>
            <a:r>
              <a:rPr lang="en-US" dirty="0" smtClean="0">
                <a:solidFill>
                  <a:srgbClr val="3366FF"/>
                </a:solidFill>
              </a:rPr>
              <a:t>bond strength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3366FF"/>
                </a:solidFill>
              </a:rPr>
              <a:t>eV</a:t>
            </a:r>
            <a:r>
              <a:rPr lang="en-US" dirty="0" smtClean="0">
                <a:solidFill>
                  <a:srgbClr val="3366FF"/>
                </a:solidFill>
              </a:rPr>
              <a:t> scale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3366FF"/>
                </a:solidFill>
              </a:rPr>
              <a:t>atomic number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density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kT</a:t>
            </a:r>
            <a:r>
              <a:rPr lang="en-US" dirty="0" smtClean="0"/>
              <a:t> at room temperature (</a:t>
            </a:r>
            <a:r>
              <a:rPr lang="en-US" dirty="0" smtClean="0">
                <a:solidFill>
                  <a:srgbClr val="3366FF"/>
                </a:solidFill>
              </a:rPr>
              <a:t>1/40 </a:t>
            </a:r>
            <a:r>
              <a:rPr lang="en-US" dirty="0" err="1" smtClean="0">
                <a:solidFill>
                  <a:srgbClr val="3366FF"/>
                </a:solidFill>
              </a:rPr>
              <a:t>eV</a:t>
            </a:r>
            <a:r>
              <a:rPr lang="en-US" dirty="0" smtClean="0"/>
              <a:t>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3/2 </a:t>
            </a:r>
            <a:r>
              <a:rPr lang="en-US" i="1" dirty="0" err="1" smtClean="0">
                <a:solidFill>
                  <a:srgbClr val="3366FF"/>
                </a:solidFill>
              </a:rPr>
              <a:t>kT</a:t>
            </a:r>
            <a:r>
              <a:rPr lang="en-US" dirty="0" smtClean="0"/>
              <a:t> per particle</a:t>
            </a:r>
          </a:p>
          <a:p>
            <a:r>
              <a:rPr lang="en-US" dirty="0" smtClean="0"/>
              <a:t>derivative is just </a:t>
            </a:r>
            <a:r>
              <a:rPr lang="en-US" dirty="0" smtClean="0">
                <a:solidFill>
                  <a:srgbClr val="3366FF"/>
                </a:solidFill>
              </a:rPr>
              <a:t>3</a:t>
            </a:r>
            <a:r>
              <a:rPr lang="en-US" i="1" dirty="0" smtClean="0">
                <a:solidFill>
                  <a:srgbClr val="3366FF"/>
                </a:solidFill>
              </a:rPr>
              <a:t>k</a:t>
            </a:r>
            <a:r>
              <a:rPr lang="en-US" dirty="0" smtClean="0">
                <a:solidFill>
                  <a:srgbClr val="3366FF"/>
                </a:solidFill>
              </a:rPr>
              <a:t>/2</a:t>
            </a:r>
            <a:r>
              <a:rPr lang="en-US" dirty="0" smtClean="0"/>
              <a:t>, Joules per Kelvin per particle</a:t>
            </a:r>
          </a:p>
          <a:p>
            <a:r>
              <a:rPr lang="en-US" dirty="0" smtClean="0"/>
              <a:t>Want </a:t>
            </a:r>
            <a:r>
              <a:rPr lang="en-US" dirty="0" smtClean="0">
                <a:solidFill>
                  <a:srgbClr val="FF6600"/>
                </a:solidFill>
              </a:rPr>
              <a:t>J/K/kg</a:t>
            </a:r>
          </a:p>
          <a:p>
            <a:r>
              <a:rPr lang="en-US" dirty="0" smtClean="0"/>
              <a:t>1 kg has </a:t>
            </a:r>
            <a:r>
              <a:rPr lang="en-US" dirty="0" smtClean="0">
                <a:solidFill>
                  <a:srgbClr val="3366FF"/>
                </a:solidFill>
              </a:rPr>
              <a:t>1000</a:t>
            </a:r>
            <a:r>
              <a:rPr lang="en-US" i="1" dirty="0" smtClean="0">
                <a:solidFill>
                  <a:srgbClr val="3366FF"/>
                </a:solidFill>
              </a:rPr>
              <a:t>N</a:t>
            </a:r>
            <a:r>
              <a:rPr lang="en-US" baseline="-25000" dirty="0" smtClean="0">
                <a:solidFill>
                  <a:srgbClr val="3366FF"/>
                </a:solidFill>
              </a:rPr>
              <a:t>A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A</a:t>
            </a:r>
            <a:r>
              <a:rPr lang="en-US" dirty="0" smtClean="0"/>
              <a:t> particles</a:t>
            </a:r>
          </a:p>
          <a:p>
            <a:r>
              <a:rPr lang="en-US" i="1" dirty="0" smtClean="0"/>
              <a:t>c</a:t>
            </a:r>
            <a:r>
              <a:rPr lang="en-US" baseline="-25000" dirty="0" smtClean="0"/>
              <a:t>p</a:t>
            </a:r>
            <a:r>
              <a:rPr lang="en-US" dirty="0" smtClean="0"/>
              <a:t> = 1500×</a:t>
            </a:r>
            <a:r>
              <a:rPr lang="en-US" i="1" dirty="0" smtClean="0"/>
              <a:t>N</a:t>
            </a:r>
            <a:r>
              <a:rPr lang="en-US" baseline="-25000" dirty="0" smtClean="0"/>
              <a:t>A</a:t>
            </a:r>
            <a:r>
              <a:rPr lang="en-US" dirty="0" smtClean="0"/>
              <a:t>×</a:t>
            </a:r>
            <a:r>
              <a:rPr lang="en-US" i="1" dirty="0" smtClean="0"/>
              <a:t>k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r>
              <a:rPr lang="en-US" dirty="0" smtClean="0"/>
              <a:t> ≈ </a:t>
            </a:r>
            <a:r>
              <a:rPr lang="en-US" dirty="0" smtClean="0">
                <a:solidFill>
                  <a:srgbClr val="9043B0"/>
                </a:solidFill>
              </a:rPr>
              <a:t>12000/</a:t>
            </a:r>
            <a:r>
              <a:rPr lang="en-US" i="1" dirty="0" smtClean="0">
                <a:solidFill>
                  <a:srgbClr val="9043B0"/>
                </a:solidFill>
              </a:rPr>
              <a:t>A</a:t>
            </a:r>
            <a:r>
              <a:rPr lang="en-US" dirty="0" smtClean="0"/>
              <a:t> J/K/kg</a:t>
            </a:r>
          </a:p>
          <a:p>
            <a:pPr lvl="1"/>
            <a:r>
              <a:rPr lang="en-US" dirty="0" smtClean="0"/>
              <a:t>Note </a:t>
            </a:r>
            <a:r>
              <a:rPr lang="en-US" i="1" dirty="0" err="1" smtClean="0"/>
              <a:t>N</a:t>
            </a:r>
            <a:r>
              <a:rPr lang="en-US" baseline="-25000" dirty="0" err="1" smtClean="0"/>
              <a:t>A</a:t>
            </a:r>
            <a:r>
              <a:rPr lang="en-US" dirty="0" err="1" smtClean="0"/>
              <a:t>×</a:t>
            </a:r>
            <a:r>
              <a:rPr lang="en-US" i="1" dirty="0" err="1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3366FF"/>
                </a:solidFill>
              </a:rPr>
              <a:t>6×10</a:t>
            </a:r>
            <a:r>
              <a:rPr lang="en-US" baseline="30000" dirty="0" smtClean="0">
                <a:solidFill>
                  <a:srgbClr val="3366FF"/>
                </a:solidFill>
              </a:rPr>
              <a:t>23</a:t>
            </a:r>
            <a:r>
              <a:rPr lang="en-US" dirty="0" smtClean="0"/>
              <a:t> × </a:t>
            </a:r>
            <a:r>
              <a:rPr lang="en-US" dirty="0" smtClean="0">
                <a:solidFill>
                  <a:srgbClr val="3366FF"/>
                </a:solidFill>
              </a:rPr>
              <a:t>1.4×10</a:t>
            </a:r>
            <a:r>
              <a:rPr lang="en-US" baseline="30000" dirty="0" smtClean="0">
                <a:solidFill>
                  <a:srgbClr val="3366FF"/>
                </a:solidFill>
              </a:rPr>
              <a:t>−23</a:t>
            </a:r>
            <a:r>
              <a:rPr lang="en-US" dirty="0" smtClean="0"/>
              <a:t> ≈ </a:t>
            </a:r>
            <a:r>
              <a:rPr lang="en-US" dirty="0" smtClean="0">
                <a:solidFill>
                  <a:srgbClr val="9043B0"/>
                </a:solidFill>
              </a:rPr>
              <a:t>8 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 = 8.3 J/mol/K ideal gas constant)</a:t>
            </a:r>
          </a:p>
          <a:p>
            <a:r>
              <a:rPr lang="en-US" dirty="0" smtClean="0"/>
              <a:t>Since most of our world has </a:t>
            </a:r>
            <a:r>
              <a:rPr lang="en-US" i="1" dirty="0" smtClean="0"/>
              <a:t>A</a:t>
            </a:r>
            <a:r>
              <a:rPr lang="en-US" dirty="0" smtClean="0"/>
              <a:t> ≈ 10−50, </a:t>
            </a:r>
            <a:r>
              <a:rPr lang="en-US" i="1" dirty="0" smtClean="0">
                <a:solidFill>
                  <a:srgbClr val="9043B0"/>
                </a:solidFill>
              </a:rPr>
              <a:t>c</a:t>
            </a:r>
            <a:r>
              <a:rPr lang="en-US" baseline="-25000" dirty="0" smtClean="0">
                <a:solidFill>
                  <a:srgbClr val="9043B0"/>
                </a:solidFill>
              </a:rPr>
              <a:t>p</a:t>
            </a:r>
            <a:r>
              <a:rPr lang="en-US" dirty="0" smtClean="0">
                <a:solidFill>
                  <a:srgbClr val="9043B0"/>
                </a:solidFill>
              </a:rPr>
              <a:t> ≈ 200−1000 J/K/kg</a:t>
            </a:r>
          </a:p>
          <a:p>
            <a:endParaRPr lang="en-US" dirty="0" smtClean="0"/>
          </a:p>
          <a:p>
            <a:r>
              <a:rPr lang="en-US" dirty="0" smtClean="0"/>
              <a:t>Can get thermal conductivity for gas using mean-free-path and relating to diffusion equation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68"/>
            <a:ext cx="8229600" cy="865663"/>
          </a:xfrm>
        </p:spPr>
        <p:txBody>
          <a:bodyPr/>
          <a:lstStyle/>
          <a:p>
            <a:r>
              <a:rPr lang="en-US" dirty="0" smtClean="0"/>
              <a:t>Mechanics of Solids: Potential</a:t>
            </a:r>
            <a:endParaRPr lang="en-US" dirty="0"/>
          </a:p>
        </p:txBody>
      </p:sp>
      <p:pic>
        <p:nvPicPr>
          <p:cNvPr id="7" name="Content Placeholder 6" descr="pot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881141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pot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12197" y="1553525"/>
            <a:ext cx="2066925" cy="723900"/>
          </a:xfrm>
          <a:prstGeom prst="rect">
            <a:avLst/>
          </a:prstGeom>
        </p:spPr>
      </p:pic>
      <p:pic>
        <p:nvPicPr>
          <p:cNvPr id="9" name="Picture 8" descr="potl-pa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164152" y="5562600"/>
            <a:ext cx="4953000" cy="695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2952" y="4303296"/>
            <a:ext cx="351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approximate by  quadratic, depth </a:t>
            </a:r>
            <a:r>
              <a:rPr lang="en-US" i="1" dirty="0" err="1" smtClean="0">
                <a:solidFill>
                  <a:srgbClr val="FF0000"/>
                </a:solidFill>
                <a:latin typeface="+mn-lt"/>
              </a:rPr>
              <a:t>ε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,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center at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, width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at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= 0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17850" y="3143250"/>
            <a:ext cx="1473841" cy="1200150"/>
            <a:chOff x="3117850" y="3143250"/>
            <a:chExt cx="1473841" cy="1200150"/>
          </a:xfrm>
        </p:grpSpPr>
        <p:sp>
          <p:nvSpPr>
            <p:cNvPr id="20" name="Freeform 19"/>
            <p:cNvSpPr/>
            <p:nvPr/>
          </p:nvSpPr>
          <p:spPr>
            <a:xfrm>
              <a:off x="3117850" y="3143250"/>
              <a:ext cx="730250" cy="1200150"/>
            </a:xfrm>
            <a:custGeom>
              <a:avLst/>
              <a:gdLst>
                <a:gd name="connsiteX0" fmla="*/ 0 w 730250"/>
                <a:gd name="connsiteY0" fmla="*/ 0 h 1200150"/>
                <a:gd name="connsiteX1" fmla="*/ 82550 w 730250"/>
                <a:gd name="connsiteY1" fmla="*/ 292100 h 1200150"/>
                <a:gd name="connsiteX2" fmla="*/ 171450 w 730250"/>
                <a:gd name="connsiteY2" fmla="*/ 527050 h 1200150"/>
                <a:gd name="connsiteX3" fmla="*/ 311150 w 730250"/>
                <a:gd name="connsiteY3" fmla="*/ 844550 h 1200150"/>
                <a:gd name="connsiteX4" fmla="*/ 450850 w 730250"/>
                <a:gd name="connsiteY4" fmla="*/ 1047750 h 1200150"/>
                <a:gd name="connsiteX5" fmla="*/ 590550 w 730250"/>
                <a:gd name="connsiteY5" fmla="*/ 1162050 h 1200150"/>
                <a:gd name="connsiteX6" fmla="*/ 641350 w 730250"/>
                <a:gd name="connsiteY6" fmla="*/ 1187450 h 1200150"/>
                <a:gd name="connsiteX7" fmla="*/ 730250 w 730250"/>
                <a:gd name="connsiteY7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250" h="1200150">
                  <a:moveTo>
                    <a:pt x="0" y="0"/>
                  </a:moveTo>
                  <a:cubicBezTo>
                    <a:pt x="26987" y="102129"/>
                    <a:pt x="53975" y="204258"/>
                    <a:pt x="82550" y="292100"/>
                  </a:cubicBezTo>
                  <a:cubicBezTo>
                    <a:pt x="111125" y="379942"/>
                    <a:pt x="133350" y="434975"/>
                    <a:pt x="171450" y="527050"/>
                  </a:cubicBezTo>
                  <a:cubicBezTo>
                    <a:pt x="209550" y="619125"/>
                    <a:pt x="264583" y="757767"/>
                    <a:pt x="311150" y="844550"/>
                  </a:cubicBezTo>
                  <a:cubicBezTo>
                    <a:pt x="357717" y="931333"/>
                    <a:pt x="404283" y="994833"/>
                    <a:pt x="450850" y="1047750"/>
                  </a:cubicBezTo>
                  <a:cubicBezTo>
                    <a:pt x="497417" y="1100667"/>
                    <a:pt x="558800" y="1138767"/>
                    <a:pt x="590550" y="1162050"/>
                  </a:cubicBezTo>
                  <a:cubicBezTo>
                    <a:pt x="622300" y="1185333"/>
                    <a:pt x="618067" y="1181100"/>
                    <a:pt x="641350" y="1187450"/>
                  </a:cubicBezTo>
                  <a:cubicBezTo>
                    <a:pt x="664633" y="1193800"/>
                    <a:pt x="730250" y="1200150"/>
                    <a:pt x="730250" y="120015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861441" y="3143250"/>
              <a:ext cx="730250" cy="1200150"/>
            </a:xfrm>
            <a:custGeom>
              <a:avLst/>
              <a:gdLst>
                <a:gd name="connsiteX0" fmla="*/ 0 w 730250"/>
                <a:gd name="connsiteY0" fmla="*/ 0 h 1200150"/>
                <a:gd name="connsiteX1" fmla="*/ 82550 w 730250"/>
                <a:gd name="connsiteY1" fmla="*/ 292100 h 1200150"/>
                <a:gd name="connsiteX2" fmla="*/ 171450 w 730250"/>
                <a:gd name="connsiteY2" fmla="*/ 527050 h 1200150"/>
                <a:gd name="connsiteX3" fmla="*/ 311150 w 730250"/>
                <a:gd name="connsiteY3" fmla="*/ 844550 h 1200150"/>
                <a:gd name="connsiteX4" fmla="*/ 450850 w 730250"/>
                <a:gd name="connsiteY4" fmla="*/ 1047750 h 1200150"/>
                <a:gd name="connsiteX5" fmla="*/ 590550 w 730250"/>
                <a:gd name="connsiteY5" fmla="*/ 1162050 h 1200150"/>
                <a:gd name="connsiteX6" fmla="*/ 641350 w 730250"/>
                <a:gd name="connsiteY6" fmla="*/ 1187450 h 1200150"/>
                <a:gd name="connsiteX7" fmla="*/ 730250 w 730250"/>
                <a:gd name="connsiteY7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250" h="1200150">
                  <a:moveTo>
                    <a:pt x="0" y="0"/>
                  </a:moveTo>
                  <a:cubicBezTo>
                    <a:pt x="26987" y="102129"/>
                    <a:pt x="53975" y="204258"/>
                    <a:pt x="82550" y="292100"/>
                  </a:cubicBezTo>
                  <a:cubicBezTo>
                    <a:pt x="111125" y="379942"/>
                    <a:pt x="133350" y="434975"/>
                    <a:pt x="171450" y="527050"/>
                  </a:cubicBezTo>
                  <a:cubicBezTo>
                    <a:pt x="209550" y="619125"/>
                    <a:pt x="264583" y="757767"/>
                    <a:pt x="311150" y="844550"/>
                  </a:cubicBezTo>
                  <a:cubicBezTo>
                    <a:pt x="357717" y="931333"/>
                    <a:pt x="404283" y="994833"/>
                    <a:pt x="450850" y="1047750"/>
                  </a:cubicBezTo>
                  <a:cubicBezTo>
                    <a:pt x="497417" y="1100667"/>
                    <a:pt x="558800" y="1138767"/>
                    <a:pt x="590550" y="1162050"/>
                  </a:cubicBezTo>
                  <a:cubicBezTo>
                    <a:pt x="622300" y="1185333"/>
                    <a:pt x="618067" y="1181100"/>
                    <a:pt x="641350" y="1187450"/>
                  </a:cubicBezTo>
                  <a:cubicBezTo>
                    <a:pt x="664633" y="1193800"/>
                    <a:pt x="730250" y="1200150"/>
                    <a:pt x="730250" y="120015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simple-pot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040096" y="5395357"/>
            <a:ext cx="3257550" cy="91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848099" y="3143250"/>
            <a:ext cx="353853" cy="1200150"/>
            <a:chOff x="3848099" y="3143250"/>
            <a:chExt cx="353853" cy="1200150"/>
          </a:xfrm>
        </p:grpSpPr>
        <p:cxnSp>
          <p:nvCxnSpPr>
            <p:cNvPr id="15" name="Straight Arrow Connector 14"/>
            <p:cNvCxnSpPr>
              <a:endCxn id="21" idx="7"/>
            </p:cNvCxnSpPr>
            <p:nvPr/>
          </p:nvCxnSpPr>
          <p:spPr>
            <a:xfrm rot="16200000" flipH="1">
              <a:off x="3254695" y="3736654"/>
              <a:ext cx="1200150" cy="13341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61441" y="3485691"/>
              <a:ext cx="34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3366FF"/>
                  </a:solidFill>
                </a:rPr>
                <a:t>ε</a:t>
              </a:r>
              <a:endParaRPr lang="en-US" i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19660" y="4303296"/>
            <a:ext cx="1541781" cy="369332"/>
            <a:chOff x="2319660" y="4303296"/>
            <a:chExt cx="1541781" cy="36933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319660" y="4638949"/>
              <a:ext cx="1541781" cy="1588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2289" y="4303296"/>
              <a:ext cx="367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FF"/>
                  </a:solidFill>
                </a:rPr>
                <a:t>a</a:t>
              </a:r>
              <a:endParaRPr lang="en-US" i="1" dirty="0">
                <a:solidFill>
                  <a:srgbClr val="33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4"/>
            <a:ext cx="8229600" cy="852705"/>
          </a:xfrm>
        </p:spPr>
        <p:txBody>
          <a:bodyPr/>
          <a:lstStyle/>
          <a:p>
            <a:r>
              <a:rPr lang="en-US" dirty="0" smtClean="0"/>
              <a:t>Getting the Elastic Modulus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731"/>
            <a:ext cx="8229600" cy="1243964"/>
          </a:xfrm>
        </p:spPr>
        <p:txBody>
          <a:bodyPr/>
          <a:lstStyle/>
          <a:p>
            <a:r>
              <a:rPr lang="en-US" dirty="0" smtClean="0"/>
              <a:t>Associate </a:t>
            </a:r>
            <a:r>
              <a:rPr lang="en-US" i="1" dirty="0" smtClean="0">
                <a:solidFill>
                  <a:srgbClr val="CA8A01"/>
                </a:solidFill>
              </a:rPr>
              <a:t>spring constant </a:t>
            </a:r>
            <a:r>
              <a:rPr lang="en-US" dirty="0" smtClean="0"/>
              <a:t>with 8</a:t>
            </a:r>
            <a:r>
              <a:rPr lang="en-US" i="1" dirty="0" smtClean="0"/>
              <a:t>ε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Have one spring per area </a:t>
            </a:r>
            <a:r>
              <a:rPr lang="en-US" i="1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, so stress (force per area) 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 descr="potl-for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5047" y="1137536"/>
            <a:ext cx="6356350" cy="609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4092" y="3874428"/>
            <a:ext cx="8229600" cy="20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Associate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A8A0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elastic modulus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with 8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≈ 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= </a:t>
            </a:r>
            <a:r>
              <a:rPr lang="en-US" sz="2400" dirty="0" smtClean="0">
                <a:solidFill>
                  <a:srgbClr val="3366FF"/>
                </a:solidFill>
                <a:latin typeface="+mn-lt"/>
              </a:rPr>
              <a:t>1.6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×10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−19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J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;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≈ 2 Å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(2×10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−10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noProof="0" dirty="0" smtClean="0">
                <a:latin typeface="+mn-lt"/>
              </a:rPr>
              <a:t>can get </a:t>
            </a:r>
            <a:r>
              <a:rPr lang="en-US" sz="2400" i="1" noProof="0" dirty="0" smtClean="0">
                <a:latin typeface="+mn-lt"/>
              </a:rPr>
              <a:t>a</a:t>
            </a:r>
            <a:r>
              <a:rPr lang="en-US" sz="2400" noProof="0" dirty="0" smtClean="0">
                <a:latin typeface="+mn-lt"/>
              </a:rPr>
              <a:t> from </a:t>
            </a:r>
            <a:r>
              <a:rPr lang="en-US" sz="2400" noProof="0" dirty="0" smtClean="0">
                <a:solidFill>
                  <a:srgbClr val="3366FF"/>
                </a:solidFill>
                <a:latin typeface="+mn-lt"/>
              </a:rPr>
              <a:t>density </a:t>
            </a:r>
            <a:r>
              <a:rPr lang="en-US" sz="2400" noProof="0" dirty="0" smtClean="0">
                <a:latin typeface="+mn-lt"/>
              </a:rPr>
              <a:t>and </a:t>
            </a:r>
            <a:r>
              <a:rPr lang="en-US" sz="2400" noProof="0" dirty="0" smtClean="0">
                <a:solidFill>
                  <a:srgbClr val="3366FF"/>
                </a:solidFill>
                <a:latin typeface="+mn-lt"/>
              </a:rPr>
              <a:t>atomic number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i="1" baseline="0" dirty="0" smtClean="0">
                <a:latin typeface="+mn-lt"/>
              </a:rPr>
              <a:t>E</a:t>
            </a:r>
            <a:r>
              <a:rPr lang="en-US" sz="2400" baseline="0" dirty="0" smtClean="0">
                <a:latin typeface="+mn-lt"/>
              </a:rPr>
              <a:t> ≈ (8×1.6×10</a:t>
            </a:r>
            <a:r>
              <a:rPr lang="en-US" sz="2400" baseline="30000" dirty="0" smtClean="0">
                <a:latin typeface="+mn-lt"/>
              </a:rPr>
              <a:t>−19</a:t>
            </a:r>
            <a:r>
              <a:rPr lang="en-US" sz="2400" baseline="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/(8×10</a:t>
            </a:r>
            <a:r>
              <a:rPr lang="en-US" sz="2400" baseline="30000" dirty="0" smtClean="0">
                <a:latin typeface="+mn-lt"/>
              </a:rPr>
              <a:t>−30</a:t>
            </a:r>
            <a:r>
              <a:rPr lang="en-US" sz="2400" dirty="0" smtClean="0">
                <a:latin typeface="+mn-lt"/>
              </a:rPr>
              <a:t>) = </a:t>
            </a:r>
            <a:r>
              <a:rPr lang="en-US" sz="2400" dirty="0" smtClean="0">
                <a:solidFill>
                  <a:srgbClr val="9043B0"/>
                </a:solidFill>
                <a:latin typeface="+mn-lt"/>
              </a:rPr>
              <a:t>160×10</a:t>
            </a:r>
            <a:r>
              <a:rPr lang="en-US" sz="2400" baseline="30000" dirty="0" smtClean="0">
                <a:solidFill>
                  <a:srgbClr val="9043B0"/>
                </a:solidFill>
                <a:latin typeface="+mn-lt"/>
              </a:rPr>
              <a:t>9</a:t>
            </a:r>
            <a:r>
              <a:rPr lang="en-US" sz="2400" dirty="0" smtClean="0">
                <a:solidFill>
                  <a:srgbClr val="9043B0"/>
                </a:solidFill>
                <a:latin typeface="+mn-lt"/>
              </a:rPr>
              <a:t> Pa </a:t>
            </a:r>
            <a:r>
              <a:rPr lang="en-US" sz="2400" dirty="0" smtClean="0">
                <a:latin typeface="+mn-lt"/>
              </a:rPr>
              <a:t>(160 </a:t>
            </a:r>
            <a:r>
              <a:rPr lang="en-US" sz="2400" dirty="0" err="1" smtClean="0">
                <a:latin typeface="+mn-lt"/>
              </a:rPr>
              <a:t>GPa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right in line with many materials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stess-stra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95555" y="3174695"/>
            <a:ext cx="29464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90"/>
            <a:ext cx="8229600" cy="736083"/>
          </a:xfrm>
        </p:spPr>
        <p:txBody>
          <a:bodyPr/>
          <a:lstStyle/>
          <a:p>
            <a:r>
              <a:rPr lang="en-US" dirty="0" smtClean="0"/>
              <a:t>Drop a Coffee Mug: how many pieces?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4" y="1094839"/>
            <a:ext cx="8229600" cy="5031324"/>
          </a:xfrm>
        </p:spPr>
        <p:txBody>
          <a:bodyPr/>
          <a:lstStyle/>
          <a:p>
            <a:r>
              <a:rPr lang="en-US" dirty="0" smtClean="0"/>
              <a:t>Model as cylinder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= 0.005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wall thickness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Volume </a:t>
            </a:r>
            <a:r>
              <a:rPr lang="en-US" dirty="0" smtClean="0"/>
              <a:t>0.3×0.1×0.005 = </a:t>
            </a:r>
            <a:r>
              <a:rPr lang="en-US" dirty="0" smtClean="0">
                <a:solidFill>
                  <a:srgbClr val="9043B0"/>
                </a:solidFill>
              </a:rPr>
              <a:t>1.5×10</a:t>
            </a:r>
            <a:r>
              <a:rPr lang="en-US" baseline="30000" dirty="0" smtClean="0">
                <a:solidFill>
                  <a:srgbClr val="9043B0"/>
                </a:solidFill>
              </a:rPr>
              <a:t>−4</a:t>
            </a:r>
            <a:r>
              <a:rPr lang="en-US" dirty="0" smtClean="0">
                <a:solidFill>
                  <a:srgbClr val="9043B0"/>
                </a:solidFill>
              </a:rPr>
              <a:t>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2000 kg/m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0.3 kg</a:t>
            </a:r>
          </a:p>
          <a:p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meter, </a:t>
            </a:r>
            <a:r>
              <a:rPr lang="en-US" dirty="0" smtClean="0">
                <a:solidFill>
                  <a:srgbClr val="9043B0"/>
                </a:solidFill>
              </a:rPr>
              <a:t>3 J</a:t>
            </a:r>
            <a:r>
              <a:rPr lang="en-US" dirty="0" smtClean="0"/>
              <a:t> of energy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= 10% </a:t>
            </a:r>
            <a:r>
              <a:rPr lang="en-US" dirty="0" smtClean="0"/>
              <a:t>goes to breaking bonds (</a:t>
            </a:r>
            <a:r>
              <a:rPr lang="en-US" i="1" dirty="0" smtClean="0">
                <a:solidFill>
                  <a:srgbClr val="9043B0"/>
                </a:solidFill>
              </a:rPr>
              <a:t>W</a:t>
            </a:r>
            <a:r>
              <a:rPr lang="en-US" dirty="0" smtClean="0">
                <a:solidFill>
                  <a:srgbClr val="9043B0"/>
                </a:solidFill>
              </a:rPr>
              <a:t> = 0.3 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rest to heat in ringing pieces</a:t>
            </a:r>
          </a:p>
          <a:p>
            <a:pPr lvl="1"/>
            <a:r>
              <a:rPr lang="en-US" dirty="0" smtClean="0"/>
              <a:t>kinetic energy of pieces</a:t>
            </a:r>
          </a:p>
          <a:p>
            <a:r>
              <a:rPr lang="en-US" dirty="0" smtClean="0"/>
              <a:t>Number of bonds broken: </a:t>
            </a:r>
            <a:r>
              <a:rPr lang="en-US" i="1" dirty="0" smtClean="0">
                <a:solidFill>
                  <a:srgbClr val="3366FF"/>
                </a:solidFill>
              </a:rPr>
              <a:t>W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ε</a:t>
            </a:r>
          </a:p>
          <a:p>
            <a:r>
              <a:rPr lang="en-US" dirty="0" smtClean="0"/>
              <a:t>Area per bond ≈ </a:t>
            </a:r>
            <a:r>
              <a:rPr lang="en-US" i="1" dirty="0" smtClean="0">
                <a:solidFill>
                  <a:srgbClr val="3366FF"/>
                </a:solidFill>
              </a:rPr>
              <a:t>a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Area of fractured zone: </a:t>
            </a:r>
            <a:r>
              <a:rPr lang="en-US" i="1" dirty="0" smtClean="0">
                <a:solidFill>
                  <a:srgbClr val="9043B0"/>
                </a:solidFill>
              </a:rPr>
              <a:t>Wa</a:t>
            </a:r>
            <a:r>
              <a:rPr lang="en-US" baseline="30000" dirty="0" smtClean="0">
                <a:solidFill>
                  <a:srgbClr val="9043B0"/>
                </a:solidFill>
              </a:rPr>
              <a:t>2</a:t>
            </a:r>
            <a:r>
              <a:rPr lang="en-US" dirty="0" smtClean="0">
                <a:solidFill>
                  <a:srgbClr val="9043B0"/>
                </a:solidFill>
              </a:rPr>
              <a:t>/</a:t>
            </a:r>
            <a:r>
              <a:rPr lang="en-US" i="1" dirty="0" smtClean="0">
                <a:solidFill>
                  <a:srgbClr val="9043B0"/>
                </a:solidFill>
              </a:rPr>
              <a:t>ε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≈ (0.3×4×10</a:t>
            </a:r>
            <a:r>
              <a:rPr lang="en-US" baseline="30000" dirty="0" smtClean="0"/>
              <a:t>−20</a:t>
            </a:r>
            <a:r>
              <a:rPr lang="en-US" dirty="0" smtClean="0"/>
              <a:t>)/(1.6</a:t>
            </a:r>
            <a:r>
              <a:rPr lang="en-US" baseline="30000" dirty="0" smtClean="0"/>
              <a:t>−19</a:t>
            </a:r>
            <a:r>
              <a:rPr lang="en-US" dirty="0" smtClean="0"/>
              <a:t>) ≈ </a:t>
            </a:r>
            <a:r>
              <a:rPr lang="en-US" dirty="0" smtClean="0">
                <a:solidFill>
                  <a:srgbClr val="9043B0"/>
                </a:solidFill>
              </a:rPr>
              <a:t>7.5×10</a:t>
            </a:r>
            <a:r>
              <a:rPr lang="en-US" baseline="30000" dirty="0" smtClean="0">
                <a:solidFill>
                  <a:srgbClr val="9043B0"/>
                </a:solidFill>
              </a:rPr>
              <a:t>−2</a:t>
            </a:r>
            <a:r>
              <a:rPr lang="en-US" dirty="0" smtClean="0">
                <a:solidFill>
                  <a:srgbClr val="9043B0"/>
                </a:solidFill>
              </a:rPr>
              <a:t> m</a:t>
            </a:r>
            <a:r>
              <a:rPr lang="en-US" baseline="30000" dirty="0" smtClean="0">
                <a:solidFill>
                  <a:srgbClr val="9043B0"/>
                </a:solidFill>
              </a:rPr>
              <a:t>2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dirty="0" smtClean="0"/>
              <a:t>fracture length, </a:t>
            </a:r>
            <a:r>
              <a:rPr lang="en-US" i="1" dirty="0" smtClean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 = </a:t>
            </a:r>
            <a:r>
              <a:rPr lang="en-US" i="1" dirty="0" smtClean="0">
                <a:solidFill>
                  <a:srgbClr val="3366FF"/>
                </a:solidFill>
              </a:rPr>
              <a:t>A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err="1" smtClean="0">
                <a:solidFill>
                  <a:srgbClr val="3366FF"/>
                </a:solidFill>
              </a:rPr>
              <a:t>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9043B0"/>
                </a:solidFill>
              </a:rPr>
              <a:t>15 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53200" y="3845563"/>
            <a:ext cx="2111125" cy="2280600"/>
            <a:chOff x="3124200" y="3628229"/>
            <a:chExt cx="2111125" cy="2280600"/>
          </a:xfrm>
        </p:grpSpPr>
        <p:sp>
          <p:nvSpPr>
            <p:cNvPr id="8" name="Can 7"/>
            <p:cNvSpPr/>
            <p:nvPr/>
          </p:nvSpPr>
          <p:spPr>
            <a:xfrm>
              <a:off x="3124200" y="3628229"/>
              <a:ext cx="2111125" cy="2280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/>
            </p:cNvSpPr>
            <p:nvPr/>
          </p:nvSpPr>
          <p:spPr>
            <a:xfrm>
              <a:off x="3324720" y="3700237"/>
              <a:ext cx="1710003" cy="3873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coffee-mug.png"/>
          <p:cNvPicPr>
            <a:picLocks noChangeAspect="1"/>
          </p:cNvPicPr>
          <p:nvPr/>
        </p:nvPicPr>
        <p:blipFill>
          <a:blip r:embed="rId2"/>
          <a:srcRect b="9603"/>
          <a:stretch>
            <a:fillRect/>
          </a:stretch>
        </p:blipFill>
        <p:spPr>
          <a:xfrm>
            <a:off x="5943600" y="2219075"/>
            <a:ext cx="3200400" cy="407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Mug,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fracture Length, </a:t>
            </a:r>
            <a:r>
              <a:rPr lang="en-US" i="1" dirty="0" smtClean="0">
                <a:solidFill>
                  <a:srgbClr val="9043B0"/>
                </a:solidFill>
              </a:rPr>
              <a:t>L</a:t>
            </a:r>
            <a:r>
              <a:rPr lang="en-US" dirty="0" smtClean="0"/>
              <a:t>; say it breaks into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square chunks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side length </a:t>
            </a:r>
            <a:r>
              <a:rPr lang="en-US" dirty="0" err="1" smtClean="0">
                <a:solidFill>
                  <a:srgbClr val="FF0000"/>
                </a:solidFill>
                <a:latin typeface="Mistral"/>
                <a:cs typeface="Mistral"/>
              </a:rPr>
              <a:t>l</a:t>
            </a:r>
            <a:endParaRPr lang="en-US" dirty="0" smtClean="0">
              <a:solidFill>
                <a:srgbClr val="FF0000"/>
              </a:solidFill>
              <a:latin typeface="Mistral"/>
              <a:cs typeface="Mistral"/>
            </a:endParaRPr>
          </a:p>
          <a:p>
            <a:r>
              <a:rPr lang="en-US" dirty="0" smtClean="0"/>
              <a:t>Each square has 2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dirty="0" smtClean="0"/>
              <a:t> length of unique breakage it can claim</a:t>
            </a:r>
          </a:p>
          <a:p>
            <a:pPr lvl="1"/>
            <a:r>
              <a:rPr lang="en-US" dirty="0" smtClean="0"/>
              <a:t>don’t want to double-count</a:t>
            </a:r>
          </a:p>
          <a:p>
            <a:r>
              <a:rPr lang="en-US" dirty="0" smtClean="0"/>
              <a:t>2</a:t>
            </a:r>
            <a:r>
              <a:rPr lang="en-US" i="1" dirty="0" smtClean="0"/>
              <a:t>N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dirty="0" smtClean="0"/>
              <a:t> = </a:t>
            </a:r>
            <a:r>
              <a:rPr lang="en-US" i="1" dirty="0" smtClean="0"/>
              <a:t>L</a:t>
            </a:r>
            <a:r>
              <a:rPr lang="en-US" dirty="0" smtClean="0"/>
              <a:t> ≈ </a:t>
            </a:r>
            <a:r>
              <a:rPr lang="en-US" dirty="0" smtClean="0">
                <a:solidFill>
                  <a:srgbClr val="9043B0"/>
                </a:solidFill>
              </a:rPr>
              <a:t>15 </a:t>
            </a:r>
            <a:r>
              <a:rPr lang="en-US" dirty="0" err="1" smtClean="0">
                <a:solidFill>
                  <a:srgbClr val="9043B0"/>
                </a:solidFill>
              </a:rPr>
              <a:t>m</a:t>
            </a:r>
            <a:endParaRPr lang="en-US" dirty="0" smtClean="0">
              <a:solidFill>
                <a:srgbClr val="9043B0"/>
              </a:solidFill>
            </a:endParaRPr>
          </a:p>
          <a:p>
            <a:r>
              <a:rPr lang="en-US" dirty="0" smtClean="0"/>
              <a:t>Total mug area is </a:t>
            </a:r>
            <a:r>
              <a:rPr lang="en-US" i="1" dirty="0" smtClean="0"/>
              <a:t>N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 = (0.3 m)×(0.1 </a:t>
            </a:r>
            <a:r>
              <a:rPr lang="en-US" dirty="0" err="1" smtClean="0"/>
              <a:t>m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9043B0"/>
                </a:solidFill>
              </a:rPr>
              <a:t>0.03 m</a:t>
            </a:r>
            <a:r>
              <a:rPr lang="en-US" baseline="30000" dirty="0" smtClean="0">
                <a:solidFill>
                  <a:srgbClr val="9043B0"/>
                </a:solidFill>
              </a:rPr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Solve for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dirty="0" smtClean="0"/>
              <a:t> = (0.03 m</a:t>
            </a:r>
            <a:r>
              <a:rPr lang="en-US" baseline="30000" dirty="0" smtClean="0"/>
              <a:t>2</a:t>
            </a:r>
            <a:r>
              <a:rPr lang="en-US" dirty="0" smtClean="0"/>
              <a:t>)/(7.5 </a:t>
            </a:r>
            <a:r>
              <a:rPr lang="en-US" dirty="0" err="1" smtClean="0"/>
              <a:t>m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9043B0"/>
                </a:solidFill>
              </a:rPr>
              <a:t>0.004 </a:t>
            </a:r>
            <a:r>
              <a:rPr lang="en-US" dirty="0" err="1" smtClean="0">
                <a:solidFill>
                  <a:srgbClr val="9043B0"/>
                </a:solidFill>
              </a:rPr>
              <a:t>m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  <a:sym typeface="Symbol" charset="2"/>
              </a:rPr>
              <a:t></a:t>
            </a:r>
            <a:r>
              <a:rPr lang="en-US" dirty="0" smtClean="0">
                <a:solidFill>
                  <a:srgbClr val="660066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4 mm</a:t>
            </a:r>
          </a:p>
          <a:p>
            <a:r>
              <a:rPr lang="en-US" i="1" dirty="0" smtClean="0">
                <a:solidFill>
                  <a:srgbClr val="9043B0"/>
                </a:solidFill>
                <a:sym typeface="Symbol" charset="2"/>
              </a:rPr>
              <a:t>N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 ≈ 2000</a:t>
            </a:r>
            <a:endParaRPr lang="en-US" dirty="0">
              <a:solidFill>
                <a:srgbClr val="9043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 descr="coffee-mug-N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5100" y="5143877"/>
            <a:ext cx="28003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_in_nepal.jpg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0"/>
            <a:ext cx="9154584" cy="6865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A8A0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much does a cloud weigh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Nice illustration of multiple techniques/angles often possible in attacking physics problems</a:t>
            </a:r>
          </a:p>
          <a:p>
            <a:r>
              <a:rPr lang="en-US" dirty="0" smtClean="0"/>
              <a:t>Will work on two aspects:</a:t>
            </a:r>
          </a:p>
          <a:p>
            <a:pPr lvl="1"/>
            <a:r>
              <a:rPr lang="en-US" dirty="0" smtClean="0"/>
              <a:t>(over)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i="1" dirty="0" smtClean="0">
                <a:solidFill>
                  <a:srgbClr val="CA8A0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density</a:t>
            </a:r>
            <a:r>
              <a:rPr lang="en-US" i="1" dirty="0" smtClean="0">
                <a:solidFill>
                  <a:srgbClr val="CA8A01"/>
                </a:solidFill>
              </a:rPr>
              <a:t> </a:t>
            </a:r>
            <a:r>
              <a:rPr lang="en-US" dirty="0" smtClean="0"/>
              <a:t>of clouds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droplet size</a:t>
            </a:r>
            <a:endParaRPr lang="en-US" i="1" dirty="0">
              <a:solidFill>
                <a:srgbClr val="CA8A0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Thunderstorm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a towering cumulonimbus, </a:t>
            </a:r>
            <a:r>
              <a:rPr lang="en-US" dirty="0" smtClean="0">
                <a:solidFill>
                  <a:srgbClr val="FF0000"/>
                </a:solidFill>
              </a:rPr>
              <a:t>10 km tall </a:t>
            </a:r>
            <a:r>
              <a:rPr lang="en-US" dirty="0" smtClean="0"/>
              <a:t>(30,000 ft) dumps all of its water</a:t>
            </a:r>
          </a:p>
          <a:p>
            <a:r>
              <a:rPr lang="en-US" dirty="0" smtClean="0"/>
              <a:t>Expect you’ll record something like </a:t>
            </a:r>
            <a:r>
              <a:rPr lang="en-US" dirty="0" smtClean="0">
                <a:solidFill>
                  <a:srgbClr val="FF0000"/>
                </a:solidFill>
              </a:rPr>
              <a:t>1−10 inches </a:t>
            </a:r>
            <a:r>
              <a:rPr lang="en-US" dirty="0" smtClean="0"/>
              <a:t>of rain</a:t>
            </a:r>
          </a:p>
          <a:p>
            <a:pPr lvl="1"/>
            <a:r>
              <a:rPr lang="en-US" dirty="0" smtClean="0"/>
              <a:t>let’s say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Each square meter has </a:t>
            </a:r>
            <a:r>
              <a:rPr lang="en-US" dirty="0" smtClean="0">
                <a:solidFill>
                  <a:srgbClr val="9043B0"/>
                </a:solidFill>
              </a:rPr>
              <a:t>100 kg </a:t>
            </a:r>
            <a:r>
              <a:rPr lang="en-US" dirty="0" smtClean="0"/>
              <a:t>(cubic meter is </a:t>
            </a:r>
            <a:r>
              <a:rPr lang="en-US" dirty="0" smtClean="0">
                <a:solidFill>
                  <a:srgbClr val="3366FF"/>
                </a:solidFill>
              </a:rPr>
              <a:t>1000 kg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10 km cloud column: (100 kg)/(10,000 m</a:t>
            </a:r>
            <a:r>
              <a:rPr lang="en-US" baseline="30000" dirty="0" smtClean="0"/>
              <a:t>3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9043B0"/>
                </a:solidFill>
              </a:rPr>
              <a:t>0.01 kg/m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dirty="0" smtClean="0"/>
              <a:t>about 1% of air density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554"/>
            <a:ext cx="8229600" cy="619461"/>
          </a:xfrm>
        </p:spPr>
        <p:txBody>
          <a:bodyPr/>
          <a:lstStyle/>
          <a:p>
            <a:r>
              <a:rPr lang="en-US" dirty="0" smtClean="0"/>
              <a:t>Bumpy Ride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420"/>
            <a:ext cx="8229600" cy="4716695"/>
          </a:xfrm>
        </p:spPr>
        <p:txBody>
          <a:bodyPr/>
          <a:lstStyle/>
          <a:p>
            <a:r>
              <a:rPr lang="en-US" dirty="0" smtClean="0"/>
              <a:t>Airplanes fly into clouds all the time</a:t>
            </a:r>
          </a:p>
          <a:p>
            <a:r>
              <a:rPr lang="en-US" dirty="0" smtClean="0"/>
              <a:t>Sometimes bumpy due to turbulent convection</a:t>
            </a:r>
          </a:p>
          <a:p>
            <a:r>
              <a:rPr lang="en-US" dirty="0" smtClean="0"/>
              <a:t>But </a:t>
            </a:r>
            <a:r>
              <a:rPr lang="en-US" i="1" dirty="0" smtClean="0">
                <a:solidFill>
                  <a:srgbClr val="CA8A01"/>
                </a:solidFill>
              </a:rPr>
              <a:t>no noticeable horizontal deceleration </a:t>
            </a:r>
            <a:r>
              <a:rPr lang="en-US" dirty="0" smtClean="0"/>
              <a:t>on hitting the wall</a:t>
            </a:r>
          </a:p>
          <a:p>
            <a:r>
              <a:rPr lang="en-US" dirty="0" smtClean="0"/>
              <a:t>Drag force goes like </a:t>
            </a:r>
            <a:r>
              <a:rPr lang="en-US" dirty="0" smtClean="0">
                <a:solidFill>
                  <a:srgbClr val="3366FF"/>
                </a:solidFill>
              </a:rPr>
              <a:t>½</a:t>
            </a:r>
            <a:r>
              <a:rPr lang="en-US" i="1" dirty="0" smtClean="0">
                <a:solidFill>
                  <a:srgbClr val="3366FF"/>
                </a:solidFill>
              </a:rPr>
              <a:t>ρc</a:t>
            </a:r>
            <a:r>
              <a:rPr lang="en-US" baseline="-25000" dirty="0" smtClean="0">
                <a:solidFill>
                  <a:srgbClr val="3366FF"/>
                </a:solidFill>
              </a:rPr>
              <a:t>D</a:t>
            </a:r>
            <a:r>
              <a:rPr lang="en-US" i="1" dirty="0" smtClean="0">
                <a:solidFill>
                  <a:srgbClr val="3366FF"/>
                </a:solidFill>
              </a:rPr>
              <a:t>Av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/>
              <a:t>, where </a:t>
            </a:r>
            <a:r>
              <a:rPr lang="en-US" i="1" dirty="0" err="1" smtClean="0">
                <a:solidFill>
                  <a:srgbClr val="CA8A01"/>
                </a:solidFill>
              </a:rPr>
              <a:t>ρ</a:t>
            </a:r>
            <a:r>
              <a:rPr lang="en-US" dirty="0" smtClean="0">
                <a:solidFill>
                  <a:srgbClr val="CA8A01"/>
                </a:solidFill>
              </a:rPr>
              <a:t> </a:t>
            </a:r>
            <a:r>
              <a:rPr lang="en-US" i="1" dirty="0" smtClean="0">
                <a:solidFill>
                  <a:srgbClr val="CA8A01"/>
                </a:solidFill>
              </a:rPr>
              <a:t>is density of medium</a:t>
            </a:r>
          </a:p>
          <a:p>
            <a:r>
              <a:rPr lang="en-US" dirty="0" smtClean="0"/>
              <a:t>Drag force is about </a:t>
            </a:r>
            <a:r>
              <a:rPr lang="en-US" dirty="0" smtClean="0">
                <a:solidFill>
                  <a:srgbClr val="FF0000"/>
                </a:solidFill>
              </a:rPr>
              <a:t>5% of lift force</a:t>
            </a:r>
            <a:r>
              <a:rPr lang="en-US" dirty="0" smtClean="0"/>
              <a:t> (picture aerodynamic flow)</a:t>
            </a:r>
          </a:p>
          <a:p>
            <a:r>
              <a:rPr lang="en-US" dirty="0" smtClean="0"/>
              <a:t>If cloud density were 10% that of air, drag would surge by 10%</a:t>
            </a:r>
          </a:p>
          <a:p>
            <a:pPr lvl="1"/>
            <a:r>
              <a:rPr lang="en-US" dirty="0" smtClean="0"/>
              <a:t>would correspond to </a:t>
            </a:r>
            <a:r>
              <a:rPr lang="en-US" dirty="0" smtClean="0">
                <a:solidFill>
                  <a:srgbClr val="9043B0"/>
                </a:solidFill>
              </a:rPr>
              <a:t>0.5% </a:t>
            </a:r>
            <a:r>
              <a:rPr lang="en-US" dirty="0" err="1" smtClean="0">
                <a:solidFill>
                  <a:srgbClr val="9043B0"/>
                </a:solidFill>
              </a:rPr>
              <a:t>g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dirty="0" smtClean="0"/>
              <a:t>sudden onset would be very noticeable</a:t>
            </a:r>
          </a:p>
          <a:p>
            <a:r>
              <a:rPr lang="en-US" dirty="0" smtClean="0"/>
              <a:t>So cloud </a:t>
            </a:r>
            <a:r>
              <a:rPr lang="en-US" dirty="0" smtClean="0">
                <a:solidFill>
                  <a:srgbClr val="9043B0"/>
                </a:solidFill>
              </a:rPr>
              <a:t>density &lt;&lt; 10% </a:t>
            </a:r>
            <a:r>
              <a:rPr lang="en-US" dirty="0" smtClean="0"/>
              <a:t>air density</a:t>
            </a:r>
          </a:p>
          <a:p>
            <a:endParaRPr lang="en-US" dirty="0" smtClean="0"/>
          </a:p>
          <a:p>
            <a:r>
              <a:rPr lang="en-US" dirty="0" smtClean="0"/>
              <a:t>Lift also proportional to density, so vertical more sensitive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phase occupies </a:t>
            </a:r>
            <a:r>
              <a:rPr lang="en-US" dirty="0" smtClean="0">
                <a:solidFill>
                  <a:srgbClr val="3366FF"/>
                </a:solidFill>
              </a:rPr>
              <a:t>22 liters/mole</a:t>
            </a:r>
            <a:r>
              <a:rPr lang="en-US" dirty="0" smtClean="0"/>
              <a:t> at STP</a:t>
            </a:r>
          </a:p>
          <a:p>
            <a:pPr lvl="1"/>
            <a:r>
              <a:rPr lang="en-US" dirty="0" smtClean="0"/>
              <a:t>but vapor pressure exponentially suppressed at temperatures below boiling point (Maxwell-Boltzmann tail)</a:t>
            </a:r>
          </a:p>
          <a:p>
            <a:pPr lvl="1"/>
            <a:r>
              <a:rPr lang="en-US" dirty="0" smtClean="0"/>
              <a:t>another view: 100°C saturation pressure is </a:t>
            </a:r>
            <a:r>
              <a:rPr lang="en-US" dirty="0" smtClean="0">
                <a:solidFill>
                  <a:srgbClr val="3366FF"/>
                </a:solidFill>
              </a:rPr>
              <a:t>760 </a:t>
            </a:r>
            <a:r>
              <a:rPr lang="en-US" dirty="0" err="1" smtClean="0">
                <a:solidFill>
                  <a:srgbClr val="3366FF"/>
                </a:solidFill>
              </a:rPr>
              <a:t>Torr</a:t>
            </a:r>
            <a:r>
              <a:rPr lang="en-US" dirty="0" smtClean="0"/>
              <a:t>; 20°C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17.5 </a:t>
            </a:r>
            <a:r>
              <a:rPr lang="en-US" dirty="0" err="1" smtClean="0">
                <a:solidFill>
                  <a:srgbClr val="3366FF"/>
                </a:solidFill>
                <a:sym typeface="Symbol" charset="2"/>
              </a:rPr>
              <a:t>Torr</a:t>
            </a:r>
            <a:endParaRPr lang="en-US" dirty="0" smtClean="0">
              <a:solidFill>
                <a:srgbClr val="3366FF"/>
              </a:solidFill>
              <a:sym typeface="Symbol" charset="2"/>
            </a:endParaRPr>
          </a:p>
          <a:p>
            <a:pPr lvl="1"/>
            <a:r>
              <a:rPr lang="en-US" dirty="0" smtClean="0"/>
              <a:t>results in density ratio (17.5/760)×(</a:t>
            </a:r>
            <a:r>
              <a:rPr lang="en-US" dirty="0" smtClean="0">
                <a:solidFill>
                  <a:srgbClr val="3366FF"/>
                </a:solidFill>
              </a:rPr>
              <a:t>18/29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9043B0"/>
                </a:solidFill>
              </a:rPr>
              <a:t>1.5%</a:t>
            </a:r>
          </a:p>
          <a:p>
            <a:pPr lvl="1"/>
            <a:r>
              <a:rPr lang="en-US" dirty="0" smtClean="0"/>
              <a:t>less than this at actual temperatures at base of cloud (where condensation begins)</a:t>
            </a:r>
          </a:p>
          <a:p>
            <a:r>
              <a:rPr lang="en-US" dirty="0" smtClean="0"/>
              <a:t>Can go through </a:t>
            </a:r>
            <a:r>
              <a:rPr lang="en-US" i="1" dirty="0" smtClean="0">
                <a:solidFill>
                  <a:srgbClr val="CA8A01"/>
                </a:solidFill>
              </a:rPr>
              <a:t>order-of-magnitude </a:t>
            </a:r>
            <a:r>
              <a:rPr lang="en-US" dirty="0" smtClean="0"/>
              <a:t>process too</a:t>
            </a:r>
          </a:p>
          <a:p>
            <a:pPr lvl="1"/>
            <a:r>
              <a:rPr lang="en-US" dirty="0" smtClean="0"/>
              <a:t>balance rates of entry/exit at liquid/vapor interface using Maxwell-Boltzmann tail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Inspired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physicists like Fermi and Feynman frequently formulated fantastic feats of estimation</a:t>
            </a:r>
          </a:p>
          <a:p>
            <a:pPr lvl="1"/>
            <a:r>
              <a:rPr lang="en-US" dirty="0" smtClean="0"/>
              <a:t>optional: “estimation”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/>
              <a:t> “finagling figures”</a:t>
            </a:r>
          </a:p>
          <a:p>
            <a:r>
              <a:rPr lang="en-US" dirty="0" smtClean="0"/>
              <a:t>Best course I ever took: Order of Magnitude Physics at Caltech</a:t>
            </a:r>
          </a:p>
          <a:p>
            <a:pPr lvl="1"/>
            <a:r>
              <a:rPr lang="en-US" dirty="0" smtClean="0"/>
              <a:t>team-taught by Peter </a:t>
            </a:r>
            <a:r>
              <a:rPr lang="en-US" dirty="0" err="1" smtClean="0"/>
              <a:t>Goldreich</a:t>
            </a:r>
            <a:r>
              <a:rPr lang="en-US" dirty="0" smtClean="0"/>
              <a:t> and </a:t>
            </a:r>
            <a:r>
              <a:rPr lang="en-US" dirty="0" err="1" smtClean="0"/>
              <a:t>Sterl</a:t>
            </a:r>
            <a:r>
              <a:rPr lang="en-US" dirty="0" smtClean="0"/>
              <a:t> </a:t>
            </a:r>
            <a:r>
              <a:rPr lang="en-US" dirty="0" err="1" smtClean="0"/>
              <a:t>Phinney</a:t>
            </a:r>
            <a:endParaRPr lang="en-US" dirty="0" smtClean="0"/>
          </a:p>
          <a:p>
            <a:r>
              <a:rPr lang="en-US" dirty="0" smtClean="0"/>
              <a:t>Estimation and Scaling in Physics </a:t>
            </a:r>
            <a:r>
              <a:rPr lang="en-US" smtClean="0"/>
              <a:t>(UCSD Phys </a:t>
            </a:r>
            <a:r>
              <a:rPr lang="en-US" dirty="0" smtClean="0"/>
              <a:t>239)</a:t>
            </a:r>
          </a:p>
          <a:p>
            <a:pPr lvl="1"/>
            <a:r>
              <a:rPr lang="en-US" dirty="0" smtClean="0"/>
              <a:t>team-taught by Fuller, Diamond, Murphy spring 2010, 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52"/>
            <a:ext cx="8229600" cy="1143000"/>
          </a:xfrm>
        </p:spPr>
        <p:txBody>
          <a:bodyPr/>
          <a:lstStyle/>
          <a:p>
            <a:r>
              <a:rPr lang="en-US" dirty="0" smtClean="0"/>
              <a:t>Droplet Size from Terminal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208"/>
            <a:ext cx="8229600" cy="4904697"/>
          </a:xfrm>
        </p:spPr>
        <p:txBody>
          <a:bodyPr/>
          <a:lstStyle/>
          <a:p>
            <a:r>
              <a:rPr lang="en-US" dirty="0" smtClean="0"/>
              <a:t>Particles must be small enough that terminal velocity is very small</a:t>
            </a:r>
          </a:p>
          <a:p>
            <a:pPr lvl="1"/>
            <a:r>
              <a:rPr lang="en-US" dirty="0" smtClean="0"/>
              <a:t>pick </a:t>
            </a:r>
            <a:r>
              <a:rPr lang="en-US" dirty="0" smtClean="0">
                <a:solidFill>
                  <a:srgbClr val="FF0000"/>
                </a:solidFill>
              </a:rPr>
              <a:t>10 cm/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(easily overcome by air currents)</a:t>
            </a:r>
          </a:p>
          <a:p>
            <a:r>
              <a:rPr lang="en-US" dirty="0" smtClean="0"/>
              <a:t>Stokes drag regime: </a:t>
            </a:r>
            <a:r>
              <a:rPr lang="en-US" i="1" dirty="0" err="1" smtClean="0">
                <a:solidFill>
                  <a:srgbClr val="3366FF"/>
                </a:solidFill>
              </a:rPr>
              <a:t>F</a:t>
            </a:r>
            <a:r>
              <a:rPr lang="en-US" baseline="-25000" dirty="0" err="1" smtClean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 = 6</a:t>
            </a:r>
            <a:r>
              <a:rPr lang="en-US" i="1" dirty="0" smtClean="0">
                <a:solidFill>
                  <a:srgbClr val="3366FF"/>
                </a:solidFill>
              </a:rPr>
              <a:t>πρ</a:t>
            </a:r>
            <a:r>
              <a:rPr lang="en-US" baseline="-25000" dirty="0" smtClean="0">
                <a:solidFill>
                  <a:srgbClr val="3366FF"/>
                </a:solidFill>
              </a:rPr>
              <a:t>a</a:t>
            </a:r>
            <a:r>
              <a:rPr lang="en-US" i="1" dirty="0" smtClean="0">
                <a:solidFill>
                  <a:srgbClr val="3366FF"/>
                </a:solidFill>
              </a:rPr>
              <a:t>νr</a:t>
            </a:r>
            <a:r>
              <a:rPr lang="en-US" dirty="0" smtClean="0">
                <a:solidFill>
                  <a:srgbClr val="3366FF"/>
                </a:solidFill>
              </a:rPr>
              <a:t>v</a:t>
            </a:r>
          </a:p>
          <a:p>
            <a:pPr lvl="1"/>
            <a:r>
              <a:rPr lang="en-US" dirty="0" smtClean="0"/>
              <a:t>6</a:t>
            </a:r>
            <a:r>
              <a:rPr lang="en-US" i="1" dirty="0" smtClean="0"/>
              <a:t>π</a:t>
            </a:r>
            <a:r>
              <a:rPr lang="en-US" dirty="0" smtClean="0"/>
              <a:t> is an </a:t>
            </a:r>
            <a:r>
              <a:rPr lang="en-US" i="1" dirty="0" smtClean="0">
                <a:solidFill>
                  <a:srgbClr val="CA8A01"/>
                </a:solidFill>
              </a:rPr>
              <a:t>enemy </a:t>
            </a:r>
            <a:r>
              <a:rPr lang="en-US" dirty="0" smtClean="0"/>
              <a:t>of the order-of-magnitude scaling approach</a:t>
            </a:r>
          </a:p>
          <a:p>
            <a:r>
              <a:rPr lang="en-US" i="1" dirty="0" err="1" smtClean="0"/>
              <a:t>r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dirty="0" smtClean="0"/>
              <a:t> are droplet radius and velocity; </a:t>
            </a:r>
            <a:r>
              <a:rPr lang="en-US" i="1" dirty="0" err="1" smtClean="0"/>
              <a:t>ρ</a:t>
            </a:r>
            <a:r>
              <a:rPr lang="en-US" i="1" baseline="-25000" dirty="0" err="1" smtClean="0"/>
              <a:t>a</a:t>
            </a:r>
            <a:r>
              <a:rPr lang="en-US" dirty="0" smtClean="0"/>
              <a:t> and </a:t>
            </a:r>
            <a:r>
              <a:rPr lang="en-US" i="1" dirty="0" err="1" smtClean="0"/>
              <a:t>ν</a:t>
            </a:r>
            <a:r>
              <a:rPr lang="en-US" dirty="0" smtClean="0"/>
              <a:t> are density and kinematic viscosity (</a:t>
            </a:r>
            <a:r>
              <a:rPr lang="en-US" dirty="0" smtClean="0">
                <a:solidFill>
                  <a:srgbClr val="3366FF"/>
                </a:solidFill>
              </a:rPr>
              <a:t>≈10</a:t>
            </a:r>
            <a:r>
              <a:rPr lang="en-US" baseline="30000" dirty="0" smtClean="0">
                <a:solidFill>
                  <a:srgbClr val="3366FF"/>
                </a:solidFill>
              </a:rPr>
              <a:t>−5</a:t>
            </a:r>
            <a:r>
              <a:rPr lang="en-US" dirty="0" smtClean="0">
                <a:solidFill>
                  <a:srgbClr val="3366FF"/>
                </a:solidFill>
              </a:rPr>
              <a:t> m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/s</a:t>
            </a:r>
            <a:r>
              <a:rPr lang="en-US" dirty="0" smtClean="0"/>
              <a:t> for air)</a:t>
            </a:r>
          </a:p>
          <a:p>
            <a:r>
              <a:rPr lang="en-US" dirty="0" smtClean="0"/>
              <a:t>Set equal to </a:t>
            </a:r>
            <a:r>
              <a:rPr lang="en-US" i="1" dirty="0" smtClean="0"/>
              <a:t>mg</a:t>
            </a:r>
            <a:r>
              <a:rPr lang="en-US" dirty="0" smtClean="0"/>
              <a:t> = 4</a:t>
            </a:r>
            <a:r>
              <a:rPr lang="en-US" i="1" dirty="0" smtClean="0"/>
              <a:t>ρ</a:t>
            </a:r>
            <a:r>
              <a:rPr lang="en-US" baseline="-25000" dirty="0" smtClean="0"/>
              <a:t>w</a:t>
            </a:r>
            <a:r>
              <a:rPr lang="en-US" i="1" dirty="0" smtClean="0"/>
              <a:t>r</a:t>
            </a:r>
            <a:r>
              <a:rPr lang="en-US" baseline="30000" dirty="0" smtClean="0"/>
              <a:t>3</a:t>
            </a:r>
            <a:r>
              <a:rPr lang="en-US" i="1" dirty="0" smtClean="0"/>
              <a:t>g</a:t>
            </a:r>
            <a:r>
              <a:rPr lang="en-US" dirty="0" smtClean="0"/>
              <a:t> to get </a:t>
            </a:r>
            <a:r>
              <a:rPr lang="en-US" i="1" dirty="0" err="1" smtClean="0"/>
              <a:t>r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1.5</a:t>
            </a:r>
            <a:r>
              <a:rPr lang="en-US" i="1" dirty="0" smtClean="0"/>
              <a:t>π</a:t>
            </a:r>
            <a:r>
              <a:rPr lang="en-US" dirty="0" smtClean="0"/>
              <a:t>(</a:t>
            </a:r>
            <a:r>
              <a:rPr lang="en-US" i="1" dirty="0" smtClean="0"/>
              <a:t>ρ</a:t>
            </a:r>
            <a:r>
              <a:rPr lang="en-US" baseline="-25000" dirty="0" smtClean="0"/>
              <a:t>a</a:t>
            </a:r>
            <a:r>
              <a:rPr lang="en-US" dirty="0" smtClean="0"/>
              <a:t>/</a:t>
            </a:r>
            <a:r>
              <a:rPr lang="en-US" i="1" dirty="0" smtClean="0"/>
              <a:t>ρ</a:t>
            </a:r>
            <a:r>
              <a:rPr lang="en-US" baseline="-25000" dirty="0" smtClean="0"/>
              <a:t>w</a:t>
            </a:r>
            <a:r>
              <a:rPr lang="en-US" dirty="0" smtClean="0"/>
              <a:t>)(</a:t>
            </a:r>
            <a:r>
              <a:rPr lang="en-US" i="1" dirty="0" smtClean="0"/>
              <a:t>ν</a:t>
            </a:r>
            <a:r>
              <a:rPr lang="en-US" dirty="0" smtClean="0"/>
              <a:t>v/</a:t>
            </a:r>
            <a:r>
              <a:rPr lang="en-US" i="1" dirty="0" smtClean="0"/>
              <a:t>g</a:t>
            </a:r>
            <a:r>
              <a:rPr lang="en-US" dirty="0" smtClean="0"/>
              <a:t>) ≈ 6×10</a:t>
            </a:r>
            <a:r>
              <a:rPr lang="en-US" baseline="30000" dirty="0" smtClean="0"/>
              <a:t>−3</a:t>
            </a:r>
            <a:r>
              <a:rPr lang="en-US" dirty="0" smtClean="0"/>
              <a:t>×10</a:t>
            </a:r>
            <a:r>
              <a:rPr lang="en-US" baseline="30000" dirty="0" smtClean="0"/>
              <a:t>−5</a:t>
            </a:r>
            <a:r>
              <a:rPr lang="en-US" dirty="0" smtClean="0"/>
              <a:t>×10</a:t>
            </a:r>
            <a:r>
              <a:rPr lang="en-US" baseline="30000" dirty="0" smtClean="0"/>
              <a:t>−1</a:t>
            </a:r>
            <a:r>
              <a:rPr lang="en-US" dirty="0" smtClean="0"/>
              <a:t>/10 = </a:t>
            </a:r>
            <a:r>
              <a:rPr lang="en-US" dirty="0" smtClean="0">
                <a:solidFill>
                  <a:srgbClr val="9043B0"/>
                </a:solidFill>
              </a:rPr>
              <a:t>6×10</a:t>
            </a:r>
            <a:r>
              <a:rPr lang="en-US" baseline="30000" dirty="0" smtClean="0">
                <a:solidFill>
                  <a:srgbClr val="9043B0"/>
                </a:solidFill>
              </a:rPr>
              <a:t>−10</a:t>
            </a:r>
            <a:r>
              <a:rPr lang="en-US" dirty="0" smtClean="0">
                <a:solidFill>
                  <a:srgbClr val="9043B0"/>
                </a:solidFill>
              </a:rPr>
              <a:t> m</a:t>
            </a:r>
            <a:r>
              <a:rPr lang="en-US" baseline="30000" dirty="0" smtClean="0">
                <a:solidFill>
                  <a:srgbClr val="9043B0"/>
                </a:solidFill>
              </a:rPr>
              <a:t>2</a:t>
            </a:r>
          </a:p>
          <a:p>
            <a:pPr lvl="1"/>
            <a:r>
              <a:rPr lang="en-US" i="1" dirty="0" err="1" smtClean="0">
                <a:solidFill>
                  <a:srgbClr val="9043B0"/>
                </a:solidFill>
              </a:rPr>
              <a:t>r</a:t>
            </a:r>
            <a:r>
              <a:rPr lang="en-US" dirty="0" smtClean="0">
                <a:solidFill>
                  <a:srgbClr val="9043B0"/>
                </a:solidFill>
              </a:rPr>
              <a:t> ≈ 25 microns</a:t>
            </a:r>
          </a:p>
          <a:p>
            <a:r>
              <a:rPr lang="en-US" dirty="0" smtClean="0"/>
              <a:t>Check </a:t>
            </a:r>
            <a:r>
              <a:rPr lang="en-US" i="1" dirty="0" smtClean="0">
                <a:solidFill>
                  <a:srgbClr val="CA8A01"/>
                </a:solidFill>
              </a:rPr>
              <a:t>Reynolds number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Re = </a:t>
            </a:r>
            <a:r>
              <a:rPr lang="en-US" i="1" dirty="0" err="1" smtClean="0">
                <a:solidFill>
                  <a:srgbClr val="3366FF"/>
                </a:solidFill>
              </a:rPr>
              <a:t>r</a:t>
            </a:r>
            <a:r>
              <a:rPr lang="en-US" dirty="0" err="1" smtClean="0">
                <a:solidFill>
                  <a:srgbClr val="3366FF"/>
                </a:solidFill>
              </a:rPr>
              <a:t>v/</a:t>
            </a:r>
            <a:r>
              <a:rPr lang="en-US" i="1" dirty="0" err="1" smtClean="0">
                <a:solidFill>
                  <a:srgbClr val="3366FF"/>
                </a:solidFill>
              </a:rPr>
              <a:t>ν</a:t>
            </a:r>
            <a:r>
              <a:rPr lang="en-US" i="1" dirty="0" smtClean="0"/>
              <a:t> ≈</a:t>
            </a:r>
            <a:r>
              <a:rPr lang="en-US" dirty="0" smtClean="0"/>
              <a:t> (10</a:t>
            </a:r>
            <a:r>
              <a:rPr lang="en-US" baseline="30000" dirty="0" smtClean="0"/>
              <a:t>−5</a:t>
            </a:r>
            <a:r>
              <a:rPr lang="en-US" dirty="0" smtClean="0"/>
              <a:t>×10</a:t>
            </a:r>
            <a:r>
              <a:rPr lang="en-US" baseline="30000" dirty="0" smtClean="0"/>
              <a:t>−2</a:t>
            </a:r>
            <a:r>
              <a:rPr lang="en-US" dirty="0" smtClean="0"/>
              <a:t>)/10</a:t>
            </a:r>
            <a:r>
              <a:rPr lang="en-US" baseline="30000" dirty="0" smtClean="0"/>
              <a:t>−5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9043B0"/>
                </a:solidFill>
              </a:rPr>
              <a:t>10</a:t>
            </a:r>
            <a:r>
              <a:rPr lang="en-US" baseline="30000" dirty="0" smtClean="0">
                <a:solidFill>
                  <a:srgbClr val="9043B0"/>
                </a:solidFill>
              </a:rPr>
              <a:t>−2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safely under 1, so in Stokes (viscous) regime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Droplet Size from Optical Depth of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Flying in cloud (or driving in heavy fog), might have a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limit to line of sight</a:t>
            </a:r>
          </a:p>
          <a:p>
            <a:r>
              <a:rPr lang="en-US" dirty="0" smtClean="0"/>
              <a:t>mean-free path: </a:t>
            </a:r>
            <a:r>
              <a:rPr lang="en-US" i="1" dirty="0" err="1" smtClean="0">
                <a:solidFill>
                  <a:srgbClr val="3366FF"/>
                </a:solidFill>
              </a:rPr>
              <a:t>λ</a:t>
            </a:r>
            <a:r>
              <a:rPr lang="en-US" dirty="0" smtClean="0">
                <a:solidFill>
                  <a:srgbClr val="3366FF"/>
                </a:solidFill>
              </a:rPr>
              <a:t> = 1/</a:t>
            </a:r>
            <a:r>
              <a:rPr lang="en-US" i="1" dirty="0" smtClean="0">
                <a:solidFill>
                  <a:srgbClr val="3366FF"/>
                </a:solidFill>
              </a:rPr>
              <a:t>nσ</a:t>
            </a:r>
          </a:p>
          <a:p>
            <a:pPr lvl="1"/>
            <a:r>
              <a:rPr lang="en-US" i="1" dirty="0" err="1" smtClean="0"/>
              <a:t>n</a:t>
            </a:r>
            <a:r>
              <a:rPr lang="en-US" dirty="0" smtClean="0"/>
              <a:t> is space density, </a:t>
            </a:r>
            <a:r>
              <a:rPr lang="en-US" i="1" dirty="0" err="1" smtClean="0"/>
              <a:t>σ</a:t>
            </a:r>
            <a:r>
              <a:rPr lang="en-US" dirty="0" smtClean="0"/>
              <a:t> is cross section (</a:t>
            </a:r>
            <a:r>
              <a:rPr lang="en-US" i="1" dirty="0" smtClean="0"/>
              <a:t>πr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 air density, </a:t>
            </a:r>
            <a:r>
              <a:rPr lang="en-US" i="1" dirty="0" err="1" smtClean="0"/>
              <a:t>ρ</a:t>
            </a:r>
            <a:r>
              <a:rPr lang="en-US" baseline="-25000" dirty="0" err="1" smtClean="0"/>
              <a:t>c</a:t>
            </a:r>
            <a:r>
              <a:rPr lang="en-US" dirty="0" smtClean="0"/>
              <a:t> = 4</a:t>
            </a:r>
            <a:r>
              <a:rPr lang="en-US" i="1" dirty="0" smtClean="0"/>
              <a:t>ρ</a:t>
            </a:r>
            <a:r>
              <a:rPr lang="en-US" baseline="-25000" dirty="0" smtClean="0"/>
              <a:t>w</a:t>
            </a:r>
            <a:r>
              <a:rPr lang="en-US" i="1" dirty="0" smtClean="0"/>
              <a:t>r</a:t>
            </a:r>
            <a:r>
              <a:rPr lang="en-US" baseline="30000" dirty="0" smtClean="0"/>
              <a:t>3</a:t>
            </a:r>
            <a:r>
              <a:rPr lang="en-US" i="1" dirty="0" smtClean="0"/>
              <a:t>n</a:t>
            </a:r>
            <a:r>
              <a:rPr lang="en-US" dirty="0" smtClean="0"/>
              <a:t> ≈ 0.01 kg/m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ym typeface="Symbol" charset="2"/>
              </a:rPr>
              <a:t>n</a:t>
            </a:r>
            <a:r>
              <a:rPr lang="en-US" dirty="0" smtClean="0">
                <a:sym typeface="Symbol" charset="2"/>
              </a:rPr>
              <a:t> = ¼(</a:t>
            </a:r>
            <a:r>
              <a:rPr lang="en-US" i="1" dirty="0" smtClean="0">
                <a:sym typeface="Symbol" charset="2"/>
              </a:rPr>
              <a:t>ρ</a:t>
            </a:r>
            <a:r>
              <a:rPr lang="en-US" baseline="-25000" dirty="0" smtClean="0">
                <a:sym typeface="Symbol" charset="2"/>
              </a:rPr>
              <a:t>c</a:t>
            </a:r>
            <a:r>
              <a:rPr lang="en-US" dirty="0" smtClean="0">
                <a:sym typeface="Symbol" charset="2"/>
              </a:rPr>
              <a:t>/</a:t>
            </a:r>
            <a:r>
              <a:rPr lang="en-US" i="1" dirty="0" smtClean="0">
                <a:sym typeface="Symbol" charset="2"/>
              </a:rPr>
              <a:t>ρ</a:t>
            </a:r>
            <a:r>
              <a:rPr lang="en-US" baseline="-25000" dirty="0" smtClean="0">
                <a:sym typeface="Symbol" charset="2"/>
              </a:rPr>
              <a:t>w</a:t>
            </a:r>
            <a:r>
              <a:rPr lang="en-US" dirty="0" smtClean="0">
                <a:sym typeface="Symbol" charset="2"/>
              </a:rPr>
              <a:t>)</a:t>
            </a:r>
            <a:r>
              <a:rPr lang="en-US" i="1" dirty="0" smtClean="0">
                <a:sym typeface="Symbol" charset="2"/>
              </a:rPr>
              <a:t>r</a:t>
            </a:r>
            <a:r>
              <a:rPr lang="en-US" baseline="30000" dirty="0" smtClean="0">
                <a:sym typeface="Symbol" charset="2"/>
              </a:rPr>
              <a:t>−3</a:t>
            </a:r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Putting pieces together, </a:t>
            </a:r>
            <a:r>
              <a:rPr lang="en-US" i="1" dirty="0" err="1" smtClean="0">
                <a:solidFill>
                  <a:srgbClr val="9043B0"/>
                </a:solidFill>
                <a:sym typeface="Symbol" charset="2"/>
              </a:rPr>
              <a:t>r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 ≈ </a:t>
            </a:r>
            <a:r>
              <a:rPr lang="en-US" i="1" dirty="0" err="1" smtClean="0">
                <a:solidFill>
                  <a:srgbClr val="9043B0"/>
                </a:solidFill>
                <a:sym typeface="Symbol" charset="2"/>
              </a:rPr>
              <a:t>λ</a:t>
            </a:r>
            <a:r>
              <a:rPr lang="en-US" dirty="0" err="1" smtClean="0">
                <a:solidFill>
                  <a:srgbClr val="9043B0"/>
                </a:solidFill>
                <a:sym typeface="Symbol" charset="2"/>
              </a:rPr>
              <a:t>(</a:t>
            </a:r>
            <a:r>
              <a:rPr lang="en-US" i="1" dirty="0" err="1" smtClean="0">
                <a:solidFill>
                  <a:srgbClr val="9043B0"/>
                </a:solidFill>
                <a:sym typeface="Symbol" charset="2"/>
              </a:rPr>
              <a:t>ρ</a:t>
            </a:r>
            <a:r>
              <a:rPr lang="en-US" baseline="-25000" dirty="0" err="1" smtClean="0">
                <a:solidFill>
                  <a:srgbClr val="9043B0"/>
                </a:solidFill>
                <a:sym typeface="Symbol" charset="2"/>
              </a:rPr>
              <a:t>c</a:t>
            </a:r>
            <a:r>
              <a:rPr lang="en-US" dirty="0" err="1" smtClean="0">
                <a:solidFill>
                  <a:srgbClr val="9043B0"/>
                </a:solidFill>
                <a:sym typeface="Symbol" charset="2"/>
              </a:rPr>
              <a:t>/</a:t>
            </a:r>
            <a:r>
              <a:rPr lang="en-US" i="1" dirty="0" err="1" smtClean="0">
                <a:solidFill>
                  <a:srgbClr val="9043B0"/>
                </a:solidFill>
                <a:sym typeface="Symbol" charset="2"/>
              </a:rPr>
              <a:t>ρ</a:t>
            </a:r>
            <a:r>
              <a:rPr lang="en-US" baseline="-25000" dirty="0" err="1" smtClean="0">
                <a:solidFill>
                  <a:srgbClr val="9043B0"/>
                </a:solidFill>
                <a:sym typeface="Symbol" charset="2"/>
              </a:rPr>
              <a:t>w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) ≈ 5×10</a:t>
            </a:r>
            <a:r>
              <a:rPr lang="en-US" baseline="30000" dirty="0" smtClean="0">
                <a:solidFill>
                  <a:srgbClr val="9043B0"/>
                </a:solidFill>
                <a:sym typeface="Symbol" charset="2"/>
              </a:rPr>
              <a:t>−5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dirty="0" err="1" smtClean="0">
                <a:solidFill>
                  <a:srgbClr val="9043B0"/>
                </a:solidFill>
                <a:sym typeface="Symbol" charset="2"/>
              </a:rPr>
              <a:t>m</a:t>
            </a:r>
            <a:endParaRPr lang="en-US" dirty="0" smtClean="0">
              <a:solidFill>
                <a:srgbClr val="9043B0"/>
              </a:solidFill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50 microns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5931"/>
          </a:xfrm>
        </p:spPr>
        <p:txBody>
          <a:bodyPr/>
          <a:lstStyle/>
          <a:p>
            <a:r>
              <a:rPr lang="en-US" dirty="0" smtClean="0"/>
              <a:t>Droplet Size Inferred from Rainbows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838"/>
            <a:ext cx="8229600" cy="4525963"/>
          </a:xfrm>
        </p:spPr>
        <p:txBody>
          <a:bodyPr/>
          <a:lstStyle/>
          <a:p>
            <a:r>
              <a:rPr lang="en-US" dirty="0" smtClean="0"/>
              <a:t>We see rainbows when rain drops are present, but </a:t>
            </a:r>
            <a:r>
              <a:rPr lang="en-US" dirty="0" smtClean="0">
                <a:solidFill>
                  <a:srgbClr val="3366FF"/>
                </a:solidFill>
              </a:rPr>
              <a:t>not against clouds</a:t>
            </a:r>
          </a:p>
          <a:p>
            <a:r>
              <a:rPr lang="en-US" dirty="0" smtClean="0"/>
              <a:t>Why not? Still spherical droplets with refractive dispersion</a:t>
            </a:r>
          </a:p>
          <a:p>
            <a:pPr lvl="1"/>
            <a:r>
              <a:rPr lang="en-US" dirty="0" smtClean="0"/>
              <a:t>the same geometry works</a:t>
            </a:r>
          </a:p>
          <a:p>
            <a:r>
              <a:rPr lang="en-US" dirty="0" smtClean="0"/>
              <a:t>Problem is diffraction: </a:t>
            </a:r>
            <a:r>
              <a:rPr lang="en-US" dirty="0" smtClean="0">
                <a:solidFill>
                  <a:srgbClr val="3366FF"/>
                </a:solidFill>
              </a:rPr>
              <a:t>λ/D is too small</a:t>
            </a:r>
          </a:p>
          <a:p>
            <a:pPr lvl="1"/>
            <a:r>
              <a:rPr lang="en-US" dirty="0" smtClean="0"/>
              <a:t>washes out pattern</a:t>
            </a:r>
          </a:p>
          <a:p>
            <a:r>
              <a:rPr lang="en-US" dirty="0" smtClean="0"/>
              <a:t>Rainbow width is about </a:t>
            </a:r>
            <a:r>
              <a:rPr lang="en-US" dirty="0" smtClean="0">
                <a:solidFill>
                  <a:srgbClr val="FF0000"/>
                </a:solidFill>
              </a:rPr>
              <a:t>1°</a:t>
            </a:r>
            <a:r>
              <a:rPr lang="en-US" dirty="0" smtClean="0"/>
              <a:t>, or 0.017 radians</a:t>
            </a:r>
          </a:p>
          <a:p>
            <a:pPr lvl="1"/>
            <a:r>
              <a:rPr lang="en-US" dirty="0" smtClean="0"/>
              <a:t>need λ/D &gt;&gt; 0.02 to wash out pattern</a:t>
            </a:r>
          </a:p>
          <a:p>
            <a:pPr lvl="1"/>
            <a:r>
              <a:rPr lang="en-US" dirty="0" smtClean="0">
                <a:solidFill>
                  <a:srgbClr val="9043B0"/>
                </a:solidFill>
              </a:rPr>
              <a:t>D &lt;&lt; 50λ ≈ 25 </a:t>
            </a:r>
            <a:r>
              <a:rPr lang="en-US" dirty="0" err="1" smtClean="0">
                <a:solidFill>
                  <a:srgbClr val="9043B0"/>
                </a:solidFill>
              </a:rPr>
              <a:t>μm</a:t>
            </a:r>
            <a:endParaRPr lang="en-US" dirty="0">
              <a:solidFill>
                <a:srgbClr val="9043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RainbowRi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3" y="3057327"/>
            <a:ext cx="2527300" cy="3803650"/>
          </a:xfrm>
          <a:prstGeom prst="rect">
            <a:avLst/>
          </a:prstGeom>
        </p:spPr>
      </p:pic>
      <p:pic>
        <p:nvPicPr>
          <p:cNvPr id="8" name="Picture 7" descr="Rainbow1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916"/>
            <a:ext cx="2941630" cy="205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Approaches Penetrate the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cloud examples illustrate the value of </a:t>
            </a:r>
            <a:r>
              <a:rPr lang="en-US" i="1" dirty="0" smtClean="0">
                <a:solidFill>
                  <a:srgbClr val="CA8A01"/>
                </a:solidFill>
              </a:rPr>
              <a:t>multiple approaches</a:t>
            </a:r>
          </a:p>
          <a:p>
            <a:pPr lvl="1"/>
            <a:r>
              <a:rPr lang="en-US" dirty="0" smtClean="0"/>
              <a:t>corroborate understanding</a:t>
            </a:r>
          </a:p>
          <a:p>
            <a:r>
              <a:rPr lang="en-US" dirty="0" smtClean="0"/>
              <a:t>Bring to bear loads of </a:t>
            </a:r>
            <a:r>
              <a:rPr lang="en-US" i="1" dirty="0" smtClean="0">
                <a:solidFill>
                  <a:srgbClr val="CA8A01"/>
                </a:solidFill>
              </a:rPr>
              <a:t>common-sense observations</a:t>
            </a:r>
          </a:p>
          <a:p>
            <a:pPr lvl="1"/>
            <a:r>
              <a:rPr lang="en-US" dirty="0" smtClean="0"/>
              <a:t>many of us already know these things, even if we didn’t think we did</a:t>
            </a:r>
          </a:p>
          <a:p>
            <a:r>
              <a:rPr lang="en-US" dirty="0" smtClean="0"/>
              <a:t>Helps to ask yourself what range of direct experiences you have with the matter at hand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what handles </a:t>
            </a:r>
            <a:r>
              <a:rPr lang="en-US" dirty="0" smtClean="0"/>
              <a:t>can you invent?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00"/>
            <a:ext cx="8229600" cy="1143000"/>
          </a:xfrm>
        </p:spPr>
        <p:txBody>
          <a:bodyPr/>
          <a:lstStyle/>
          <a:p>
            <a:r>
              <a:rPr lang="en-US" dirty="0" smtClean="0"/>
              <a:t>Is 100 MPG from gasoline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14"/>
            <a:ext cx="8229600" cy="4525963"/>
          </a:xfrm>
        </p:spPr>
        <p:txBody>
          <a:bodyPr/>
          <a:lstStyle/>
          <a:p>
            <a:r>
              <a:rPr lang="en-US" dirty="0" smtClean="0"/>
              <a:t>At freeway speeds, mainly fight drag: </a:t>
            </a:r>
            <a:r>
              <a:rPr lang="en-US" i="1" dirty="0" err="1" smtClean="0">
                <a:solidFill>
                  <a:srgbClr val="3366FF"/>
                </a:solidFill>
              </a:rPr>
              <a:t>F</a:t>
            </a:r>
            <a:r>
              <a:rPr lang="en-US" baseline="-25000" dirty="0" err="1" smtClean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 = ½</a:t>
            </a:r>
            <a:r>
              <a:rPr lang="en-US" i="1" dirty="0" smtClean="0">
                <a:solidFill>
                  <a:srgbClr val="3366FF"/>
                </a:solidFill>
              </a:rPr>
              <a:t>ρc</a:t>
            </a:r>
            <a:r>
              <a:rPr lang="en-US" baseline="-25000" dirty="0" smtClean="0">
                <a:solidFill>
                  <a:srgbClr val="3366FF"/>
                </a:solidFill>
              </a:rPr>
              <a:t>D</a:t>
            </a:r>
            <a:r>
              <a:rPr lang="en-US" i="1" dirty="0" smtClean="0">
                <a:solidFill>
                  <a:srgbClr val="3366FF"/>
                </a:solidFill>
              </a:rPr>
              <a:t>Av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i="1" dirty="0" err="1" smtClean="0">
                <a:solidFill>
                  <a:srgbClr val="3366FF"/>
                </a:solidFill>
              </a:rPr>
              <a:t>ρ</a:t>
            </a:r>
            <a:r>
              <a:rPr lang="en-US" dirty="0" smtClean="0">
                <a:solidFill>
                  <a:srgbClr val="3366FF"/>
                </a:solidFill>
              </a:rPr>
              <a:t> = 1.2 kg/m</a:t>
            </a:r>
            <a:r>
              <a:rPr lang="en-US" baseline="30000" dirty="0" smtClean="0">
                <a:solidFill>
                  <a:srgbClr val="3366FF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≈ 0.3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≈ 2.5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30 </a:t>
            </a:r>
            <a:r>
              <a:rPr lang="en-US" dirty="0" err="1" smtClean="0">
                <a:solidFill>
                  <a:srgbClr val="FF0000"/>
                </a:solidFill>
              </a:rPr>
              <a:t>m/s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err="1" smtClean="0">
                <a:solidFill>
                  <a:srgbClr val="9043B0"/>
                </a:solidFill>
              </a:rPr>
              <a:t>F</a:t>
            </a:r>
            <a:r>
              <a:rPr lang="en-US" baseline="-25000" dirty="0" err="1" smtClean="0">
                <a:solidFill>
                  <a:srgbClr val="9043B0"/>
                </a:solidFill>
              </a:rPr>
              <a:t>d</a:t>
            </a:r>
            <a:r>
              <a:rPr lang="en-US" dirty="0" smtClean="0">
                <a:solidFill>
                  <a:srgbClr val="9043B0"/>
                </a:solidFill>
              </a:rPr>
              <a:t> ≈ 400 N</a:t>
            </a:r>
          </a:p>
          <a:p>
            <a:r>
              <a:rPr lang="en-US" dirty="0" smtClean="0"/>
              <a:t>Rolling resistance is about </a:t>
            </a:r>
            <a:r>
              <a:rPr lang="en-US" dirty="0" smtClean="0">
                <a:solidFill>
                  <a:srgbClr val="FF0000"/>
                </a:solidFill>
              </a:rPr>
              <a:t>0.01</a:t>
            </a:r>
            <a:r>
              <a:rPr lang="en-US" i="1" dirty="0" smtClean="0">
                <a:solidFill>
                  <a:srgbClr val="FF0000"/>
                </a:solidFill>
              </a:rPr>
              <a:t>mg</a:t>
            </a:r>
            <a:r>
              <a:rPr lang="en-US" dirty="0" smtClean="0"/>
              <a:t> ≈ </a:t>
            </a:r>
            <a:r>
              <a:rPr lang="en-US" dirty="0" smtClean="0">
                <a:solidFill>
                  <a:srgbClr val="9043B0"/>
                </a:solidFill>
              </a:rPr>
              <a:t>100 N</a:t>
            </a:r>
            <a:r>
              <a:rPr lang="en-US" dirty="0" smtClean="0"/>
              <a:t> (</a:t>
            </a:r>
            <a:r>
              <a:rPr lang="en-US" dirty="0" err="1" smtClean="0"/>
              <a:t>indep</a:t>
            </a:r>
            <a:r>
              <a:rPr lang="en-US" dirty="0" smtClean="0"/>
              <a:t>. of </a:t>
            </a:r>
            <a:r>
              <a:rPr lang="en-US" i="1" dirty="0" err="1" smtClean="0"/>
              <a:t>v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Net 500 N</a:t>
            </a:r>
          </a:p>
          <a:p>
            <a:r>
              <a:rPr lang="en-US" dirty="0" smtClean="0"/>
              <a:t>A gallon of gasoline (</a:t>
            </a:r>
            <a:r>
              <a:rPr lang="en-US" dirty="0" smtClean="0">
                <a:solidFill>
                  <a:srgbClr val="3366FF"/>
                </a:solidFill>
              </a:rPr>
              <a:t>3 kg</a:t>
            </a:r>
            <a:r>
              <a:rPr lang="en-US" dirty="0" smtClean="0"/>
              <a:t> × </a:t>
            </a:r>
            <a:r>
              <a:rPr lang="en-US" dirty="0" smtClean="0">
                <a:solidFill>
                  <a:srgbClr val="3366FF"/>
                </a:solidFill>
              </a:rPr>
              <a:t>10 kcal/</a:t>
            </a:r>
            <a:r>
              <a:rPr lang="en-US" dirty="0" err="1" smtClean="0">
                <a:solidFill>
                  <a:srgbClr val="3366FF"/>
                </a:solidFill>
              </a:rPr>
              <a:t>g</a:t>
            </a:r>
            <a:r>
              <a:rPr lang="en-US" dirty="0" smtClean="0"/>
              <a:t> × </a:t>
            </a:r>
            <a:r>
              <a:rPr lang="en-US" dirty="0" smtClean="0">
                <a:solidFill>
                  <a:srgbClr val="3366FF"/>
                </a:solidFill>
              </a:rPr>
              <a:t>4.18 kJ/kcal</a:t>
            </a:r>
            <a:r>
              <a:rPr lang="en-US" dirty="0" smtClean="0"/>
              <a:t>) contains about </a:t>
            </a:r>
            <a:r>
              <a:rPr lang="en-US" dirty="0" smtClean="0">
                <a:solidFill>
                  <a:srgbClr val="9043B0"/>
                </a:solidFill>
              </a:rPr>
              <a:t>130 MJ </a:t>
            </a:r>
            <a:r>
              <a:rPr lang="en-US" dirty="0" smtClean="0"/>
              <a:t>of energy</a:t>
            </a:r>
          </a:p>
          <a:p>
            <a:r>
              <a:rPr lang="en-US" dirty="0" smtClean="0"/>
              <a:t>Used at </a:t>
            </a:r>
            <a:r>
              <a:rPr lang="en-US" dirty="0" smtClean="0">
                <a:solidFill>
                  <a:srgbClr val="FF0000"/>
                </a:solidFill>
              </a:rPr>
              <a:t>~25%</a:t>
            </a:r>
            <a:r>
              <a:rPr lang="en-US" dirty="0" smtClean="0"/>
              <a:t> efficiency in internal combustion engine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 = </a:t>
            </a:r>
            <a:r>
              <a:rPr lang="en-US" i="1" dirty="0" err="1" smtClean="0"/>
              <a:t>F</a:t>
            </a:r>
            <a:r>
              <a:rPr lang="en-US" dirty="0" err="1" smtClean="0"/>
              <a:t>×</a:t>
            </a:r>
            <a:r>
              <a:rPr lang="en-US" i="1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ym typeface="Symbol" charset="2"/>
              </a:rPr>
              <a:t>d</a:t>
            </a:r>
            <a:r>
              <a:rPr lang="en-US" dirty="0" smtClean="0">
                <a:sym typeface="Symbol" charset="2"/>
              </a:rPr>
              <a:t> = 30 MJ / 500 N =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60 km ≈ 35 miles</a:t>
            </a:r>
          </a:p>
          <a:p>
            <a:r>
              <a:rPr lang="en-US" dirty="0" smtClean="0">
                <a:sym typeface="Symbol" charset="2"/>
              </a:rPr>
              <a:t>100 MPG from gasoline at freeway speeds is </a:t>
            </a:r>
            <a:r>
              <a:rPr lang="en-US" i="1" dirty="0" smtClean="0">
                <a:solidFill>
                  <a:srgbClr val="CA8A01"/>
                </a:solidFill>
                <a:sym typeface="Symbol" charset="2"/>
              </a:rPr>
              <a:t>super-hard</a:t>
            </a:r>
          </a:p>
          <a:p>
            <a:pPr lvl="1"/>
            <a:r>
              <a:rPr lang="en-US" dirty="0" smtClean="0">
                <a:sym typeface="Symbol" charset="2"/>
              </a:rPr>
              <a:t>need a </a:t>
            </a:r>
            <a:r>
              <a:rPr lang="en-US" i="1" dirty="0" smtClean="0">
                <a:solidFill>
                  <a:srgbClr val="CA8A01"/>
                </a:solidFill>
                <a:sym typeface="Symbol" charset="2"/>
              </a:rPr>
              <a:t>factor of four </a:t>
            </a:r>
            <a:r>
              <a:rPr lang="en-US" dirty="0" smtClean="0">
                <a:sym typeface="Symbol" charset="2"/>
              </a:rPr>
              <a:t>improvement in drag piece, for instance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.JPG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10E4-ABBD-1B4F-AE38-E6C91E8FE995}" type="slidenum">
              <a:rPr lang="en-US"/>
              <a:pPr/>
              <a:t>25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 Or Bust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Let’s calculate how much land we need to replace oil</a:t>
            </a:r>
          </a:p>
          <a:p>
            <a:pPr lvl="1"/>
            <a:r>
              <a:rPr lang="en-US" sz="2000" dirty="0"/>
              <a:t>an Iowa cornfield is </a:t>
            </a:r>
            <a:r>
              <a:rPr lang="en-US" sz="2000" dirty="0">
                <a:solidFill>
                  <a:srgbClr val="FF0000"/>
                </a:solidFill>
              </a:rPr>
              <a:t>1.5% efficient</a:t>
            </a:r>
            <a:r>
              <a:rPr lang="en-US" sz="2000" dirty="0"/>
              <a:t> at turning incident sunlight into stored chemical energy</a:t>
            </a:r>
          </a:p>
          <a:p>
            <a:pPr lvl="1"/>
            <a:r>
              <a:rPr lang="en-US" sz="2000" dirty="0"/>
              <a:t>the conversion to ethanol </a:t>
            </a:r>
            <a:r>
              <a:rPr lang="en-US" sz="2000" dirty="0" smtClean="0"/>
              <a:t>is </a:t>
            </a:r>
            <a:r>
              <a:rPr lang="en-US" sz="2000" i="1" dirty="0" smtClean="0"/>
              <a:t>at best</a:t>
            </a:r>
            <a:r>
              <a:rPr lang="en-US" sz="2000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sz="2000" dirty="0" smtClean="0">
                <a:solidFill>
                  <a:srgbClr val="FF0000"/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efficient</a:t>
            </a:r>
          </a:p>
          <a:p>
            <a:pPr lvl="2"/>
            <a:r>
              <a:rPr lang="en-US" sz="1800" dirty="0"/>
              <a:t>assuming </a:t>
            </a:r>
            <a:r>
              <a:rPr lang="en-US" sz="1800" dirty="0" smtClean="0">
                <a:solidFill>
                  <a:srgbClr val="FF0000"/>
                </a:solidFill>
              </a:rPr>
              <a:t>1.4: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dirty="0"/>
              <a:t> ratio, and using corn ethanol to power farm equipment and ethanol production itself</a:t>
            </a:r>
          </a:p>
          <a:p>
            <a:pPr lvl="1"/>
            <a:r>
              <a:rPr lang="en-US" sz="2000" dirty="0"/>
              <a:t>growing season is only part of year (say </a:t>
            </a:r>
            <a:r>
              <a:rPr lang="en-US" sz="2000" dirty="0">
                <a:solidFill>
                  <a:srgbClr val="FF0000"/>
                </a:solidFill>
              </a:rPr>
              <a:t>50%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net is </a:t>
            </a:r>
            <a:r>
              <a:rPr lang="en-US" sz="2000" dirty="0" smtClean="0">
                <a:solidFill>
                  <a:srgbClr val="9043B0"/>
                </a:solidFill>
              </a:rPr>
              <a:t>0.23%</a:t>
            </a:r>
            <a:r>
              <a:rPr lang="en-US" sz="2000" dirty="0" smtClean="0"/>
              <a:t> </a:t>
            </a:r>
            <a:r>
              <a:rPr lang="en-US" sz="2000" dirty="0"/>
              <a:t>efficient (1.5% </a:t>
            </a:r>
            <a:r>
              <a:rPr lang="en-US" sz="2000" dirty="0" err="1">
                <a:sym typeface="Symbol" charset="2"/>
              </a:rPr>
              <a:t>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30</a:t>
            </a:r>
            <a:r>
              <a:rPr lang="en-US" sz="2000" dirty="0" smtClean="0">
                <a:sym typeface="Symbol" charset="2"/>
              </a:rPr>
              <a:t>% </a:t>
            </a:r>
            <a:r>
              <a:rPr lang="en-US" sz="2000" dirty="0" err="1">
                <a:sym typeface="Symbol" charset="2"/>
              </a:rPr>
              <a:t></a:t>
            </a:r>
            <a:r>
              <a:rPr lang="en-US" sz="2000" dirty="0">
                <a:sym typeface="Symbol" charset="2"/>
              </a:rPr>
              <a:t> 50%)</a:t>
            </a:r>
            <a:endParaRPr lang="en-US" sz="2000" dirty="0"/>
          </a:p>
          <a:p>
            <a:pPr lvl="1"/>
            <a:r>
              <a:rPr lang="en-US" sz="2000" dirty="0"/>
              <a:t>need </a:t>
            </a:r>
            <a:r>
              <a:rPr lang="en-US" sz="2000" dirty="0">
                <a:solidFill>
                  <a:srgbClr val="3366FF"/>
                </a:solidFill>
              </a:rPr>
              <a:t>40% of 10</a:t>
            </a:r>
            <a:r>
              <a:rPr lang="en-US" sz="2000" baseline="30000" dirty="0">
                <a:solidFill>
                  <a:srgbClr val="3366FF"/>
                </a:solidFill>
              </a:rPr>
              <a:t>20</a:t>
            </a:r>
            <a:r>
              <a:rPr lang="en-US" sz="2000" dirty="0">
                <a:solidFill>
                  <a:srgbClr val="3366FF"/>
                </a:solidFill>
              </a:rPr>
              <a:t> J</a:t>
            </a:r>
            <a:r>
              <a:rPr lang="en-US" sz="2000" dirty="0"/>
              <a:t> per year = 4</a:t>
            </a:r>
            <a:r>
              <a:rPr lang="en-US" sz="2000" dirty="0">
                <a:sym typeface="Symbol" charset="2"/>
              </a:rPr>
              <a:t>10</a:t>
            </a:r>
            <a:r>
              <a:rPr lang="en-US" sz="2000" baseline="30000" dirty="0">
                <a:sym typeface="Symbol" charset="2"/>
              </a:rPr>
              <a:t>19</a:t>
            </a:r>
            <a:r>
              <a:rPr lang="en-US" sz="2000" dirty="0">
                <a:sym typeface="Symbol" charset="2"/>
              </a:rPr>
              <a:t> J/yr to replace petroleum</a:t>
            </a:r>
          </a:p>
          <a:p>
            <a:pPr lvl="1"/>
            <a:r>
              <a:rPr lang="en-US" sz="2000" dirty="0">
                <a:sym typeface="Symbol" charset="2"/>
              </a:rPr>
              <a:t>this is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1.310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12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W</a:t>
            </a:r>
            <a:r>
              <a:rPr lang="en-US" sz="2000" dirty="0">
                <a:sym typeface="Symbol" charset="2"/>
              </a:rPr>
              <a:t>: thus need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6×10</a:t>
            </a:r>
            <a:r>
              <a:rPr lang="en-US" sz="2000" baseline="30000" dirty="0" smtClean="0">
                <a:solidFill>
                  <a:srgbClr val="9043B0"/>
                </a:solidFill>
                <a:sym typeface="Symbol" charset="2"/>
              </a:rPr>
              <a:t>14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W </a:t>
            </a:r>
            <a:r>
              <a:rPr lang="en-US" sz="2000" dirty="0">
                <a:sym typeface="Symbol" charset="2"/>
              </a:rPr>
              <a:t>input (at </a:t>
            </a:r>
            <a:r>
              <a:rPr lang="en-US" sz="2000" dirty="0" smtClean="0">
                <a:sym typeface="Symbol" charset="2"/>
              </a:rPr>
              <a:t>0.23</a:t>
            </a:r>
            <a:r>
              <a:rPr lang="en-US" sz="2000" dirty="0">
                <a:sym typeface="Symbol" charset="2"/>
              </a:rPr>
              <a:t>%)</a:t>
            </a:r>
            <a:endParaRPr lang="en-US" sz="2000" dirty="0" smtClean="0"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35</a:t>
            </a:r>
            <a:r>
              <a:rPr lang="en-US" sz="2000" dirty="0" smtClean="0">
                <a:solidFill>
                  <a:srgbClr val="FF0000"/>
                </a:solidFill>
                <a:sym typeface="Symbol" charset="2"/>
              </a:rPr>
              <a:t>0 </a:t>
            </a:r>
            <a:r>
              <a:rPr lang="en-US" sz="2000" dirty="0">
                <a:solidFill>
                  <a:srgbClr val="FF0000"/>
                </a:solidFill>
                <a:sym typeface="Symbol" charset="2"/>
              </a:rPr>
              <a:t>W/m</a:t>
            </a:r>
            <a:r>
              <a:rPr lang="en-US" sz="2000" baseline="30000" dirty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sz="2000" dirty="0" smtClean="0">
                <a:sym typeface="Symbol" charset="2"/>
              </a:rPr>
              <a:t> summer </a:t>
            </a:r>
            <a:r>
              <a:rPr lang="en-US" sz="2000" dirty="0" err="1" smtClean="0">
                <a:sym typeface="Symbol" charset="2"/>
              </a:rPr>
              <a:t>insolation</a:t>
            </a:r>
            <a:r>
              <a:rPr lang="en-US" sz="2000" dirty="0">
                <a:sym typeface="Symbol" charset="2"/>
              </a:rPr>
              <a:t>, need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2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12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m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, or </a:t>
            </a:r>
            <a:r>
              <a:rPr lang="en-US" sz="2000" dirty="0" smtClean="0">
                <a:sym typeface="Symbol" charset="2"/>
              </a:rPr>
              <a:t>(1,400 </a:t>
            </a:r>
            <a:r>
              <a:rPr lang="en-US" sz="2000" dirty="0">
                <a:sym typeface="Symbol" charset="2"/>
              </a:rPr>
              <a:t>km)</a:t>
            </a:r>
            <a:r>
              <a:rPr lang="en-US" sz="2000" baseline="30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of land</a:t>
            </a:r>
          </a:p>
          <a:p>
            <a:pPr lvl="1"/>
            <a:r>
              <a:rPr lang="en-US" sz="2000" dirty="0"/>
              <a:t>that’s a square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9043B0"/>
                </a:solidFill>
              </a:rPr>
              <a:t>1,400 </a:t>
            </a:r>
            <a:r>
              <a:rPr lang="en-US" sz="2000" dirty="0">
                <a:solidFill>
                  <a:srgbClr val="9043B0"/>
                </a:solidFill>
              </a:rPr>
              <a:t>km </a:t>
            </a:r>
            <a:r>
              <a:rPr lang="en-US" sz="2000" dirty="0"/>
              <a:t>on a </a:t>
            </a:r>
            <a:r>
              <a:rPr lang="en-US" sz="2000" dirty="0" smtClean="0"/>
              <a:t>side; as a </a:t>
            </a:r>
            <a:r>
              <a:rPr lang="en-US" sz="2000" i="1" dirty="0" smtClean="0">
                <a:solidFill>
                  <a:srgbClr val="CA8A0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lower limit</a:t>
            </a:r>
            <a:endParaRPr lang="en-US" sz="2000" i="1" dirty="0">
              <a:solidFill>
                <a:srgbClr val="CA8A0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8494-15B4-7E42-AE65-8282AC755C3A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1023"/>
          </a:xfrm>
        </p:spPr>
        <p:txBody>
          <a:bodyPr/>
          <a:lstStyle/>
          <a:p>
            <a:r>
              <a:rPr lang="en-US"/>
              <a:t>What does this amount of land look like?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657475" y="5681723"/>
            <a:ext cx="400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We don’t </a:t>
            </a:r>
            <a:r>
              <a:rPr lang="en-US" sz="2000" i="1"/>
              <a:t>have</a:t>
            </a:r>
            <a:r>
              <a:rPr lang="en-US" sz="2000"/>
              <a:t> this much arable land!</a:t>
            </a:r>
          </a:p>
          <a:p>
            <a:pPr algn="ctr"/>
            <a:r>
              <a:rPr lang="en-US" sz="2000"/>
              <a:t>And where do we grow our food?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pic>
        <p:nvPicPr>
          <p:cNvPr id="9" name="Picture 8" descr="corn-ethan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7" y="921023"/>
            <a:ext cx="7621016" cy="476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Wasted Energy?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 article at </a:t>
            </a:r>
            <a:r>
              <a:rPr lang="en-US" i="1" dirty="0" err="1" smtClean="0">
                <a:solidFill>
                  <a:srgbClr val="CA8A01"/>
                </a:solidFill>
              </a:rPr>
              <a:t>PhysOrg</a:t>
            </a:r>
            <a:r>
              <a:rPr lang="en-US" dirty="0" smtClean="0">
                <a:solidFill>
                  <a:srgbClr val="F4AE02"/>
                </a:solidFill>
              </a:rPr>
              <a:t> </a:t>
            </a:r>
            <a:r>
              <a:rPr lang="en-US" dirty="0" smtClean="0"/>
              <a:t>touted a methane reclamation scheme from sewage in the L.A. area</a:t>
            </a:r>
          </a:p>
          <a:p>
            <a:r>
              <a:rPr lang="en-US" dirty="0" smtClean="0"/>
              <a:t>Quotes from within article:</a:t>
            </a:r>
          </a:p>
          <a:p>
            <a:pPr lvl="1"/>
            <a:r>
              <a:rPr lang="en-US" i="1" dirty="0" smtClean="0"/>
              <a:t>“This is a paradigm shift. </a:t>
            </a:r>
            <a:r>
              <a:rPr lang="en-US" i="1" dirty="0" smtClean="0">
                <a:solidFill>
                  <a:srgbClr val="FF0000"/>
                </a:solidFill>
              </a:rPr>
              <a:t>We’ll be truly fuel-independent and no longer held hostage by other countries.</a:t>
            </a:r>
            <a:r>
              <a:rPr lang="en-US" i="1" dirty="0" smtClean="0"/>
              <a:t> This is the epitome of sustainability, where we’re taking an </a:t>
            </a:r>
            <a:r>
              <a:rPr lang="en-US" i="1" dirty="0" smtClean="0">
                <a:solidFill>
                  <a:srgbClr val="CA8A01"/>
                </a:solidFill>
              </a:rPr>
              <a:t>endless stream of human waste </a:t>
            </a:r>
            <a:r>
              <a:rPr lang="en-US" i="1" dirty="0" smtClean="0"/>
              <a:t>and transforming it to transportation fuel and electricity. This is the first time this has ever been done.”</a:t>
            </a:r>
          </a:p>
          <a:p>
            <a:pPr lvl="1"/>
            <a:r>
              <a:rPr lang="en-US" i="1" dirty="0" smtClean="0"/>
              <a:t>“a third of all cars on the road in the U.S. could eventually be powered by ‘biogas,’ made from </a:t>
            </a:r>
            <a:r>
              <a:rPr lang="en-US" i="1" dirty="0" smtClean="0">
                <a:solidFill>
                  <a:srgbClr val="CA8A01"/>
                </a:solidFill>
              </a:rPr>
              <a:t>human waste</a:t>
            </a:r>
            <a:r>
              <a:rPr lang="en-US" i="1" dirty="0" smtClean="0"/>
              <a:t>, plant products and other renewable elements.”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metabolism is about </a:t>
            </a:r>
            <a:r>
              <a:rPr lang="en-US" dirty="0" smtClean="0">
                <a:solidFill>
                  <a:srgbClr val="3366FF"/>
                </a:solidFill>
              </a:rPr>
              <a:t>2000 kcal/day ≈ 100 W</a:t>
            </a:r>
          </a:p>
          <a:p>
            <a:r>
              <a:rPr lang="en-US" dirty="0" smtClean="0"/>
              <a:t>We’re pretty good at extracting metabolic energy from food</a:t>
            </a:r>
          </a:p>
          <a:p>
            <a:pPr lvl="1"/>
            <a:r>
              <a:rPr lang="en-US" dirty="0" smtClean="0"/>
              <a:t>let’s be generous and say we forfeit as much as </a:t>
            </a:r>
            <a:r>
              <a:rPr lang="en-US" dirty="0" smtClean="0">
                <a:solidFill>
                  <a:srgbClr val="FF0000"/>
                </a:solidFill>
              </a:rPr>
              <a:t>10%</a:t>
            </a:r>
            <a:r>
              <a:rPr lang="en-US" dirty="0" smtClean="0"/>
              <a:t> in our poop</a:t>
            </a:r>
          </a:p>
          <a:p>
            <a:pPr lvl="1"/>
            <a:r>
              <a:rPr lang="en-US" dirty="0" smtClean="0"/>
              <a:t>that’s </a:t>
            </a:r>
            <a:r>
              <a:rPr lang="en-US" dirty="0" smtClean="0">
                <a:solidFill>
                  <a:srgbClr val="BA67FC"/>
                </a:solidFill>
              </a:rPr>
              <a:t>10 W</a:t>
            </a:r>
            <a:r>
              <a:rPr lang="en-US" dirty="0" smtClean="0"/>
              <a:t> per person</a:t>
            </a:r>
          </a:p>
          <a:p>
            <a:r>
              <a:rPr lang="en-US" dirty="0" smtClean="0"/>
              <a:t>In the U.S., we each consume </a:t>
            </a:r>
            <a:r>
              <a:rPr lang="en-US" dirty="0" smtClean="0">
                <a:solidFill>
                  <a:srgbClr val="3366FF"/>
                </a:solidFill>
              </a:rPr>
              <a:t>10,000 W</a:t>
            </a:r>
            <a:r>
              <a:rPr lang="en-US" dirty="0" smtClean="0"/>
              <a:t> of continuous energy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40%</a:t>
            </a:r>
            <a:r>
              <a:rPr lang="en-US" dirty="0" smtClean="0"/>
              <a:t>, or 4,000 W is from oil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60%</a:t>
            </a:r>
            <a:r>
              <a:rPr lang="en-US" dirty="0" smtClean="0"/>
              <a:t> of this, or 2,400 W, is imported</a:t>
            </a:r>
          </a:p>
          <a:p>
            <a:r>
              <a:rPr lang="en-US" dirty="0" smtClean="0"/>
              <a:t>So we could </a:t>
            </a:r>
            <a:r>
              <a:rPr lang="en-US" b="1" i="1" dirty="0" smtClean="0">
                <a:solidFill>
                  <a:srgbClr val="CA8A01"/>
                </a:solidFill>
              </a:rPr>
              <a:t>at most</a:t>
            </a:r>
            <a:r>
              <a:rPr lang="en-US" i="1" dirty="0" smtClean="0">
                <a:solidFill>
                  <a:srgbClr val="CA8A01"/>
                </a:solidFill>
              </a:rPr>
              <a:t> </a:t>
            </a:r>
            <a:r>
              <a:rPr lang="en-US" dirty="0" smtClean="0"/>
              <a:t>expect to replace </a:t>
            </a:r>
            <a:r>
              <a:rPr lang="en-US" dirty="0" smtClean="0">
                <a:solidFill>
                  <a:srgbClr val="9043B0"/>
                </a:solidFill>
              </a:rPr>
              <a:t>0.4%</a:t>
            </a:r>
            <a:r>
              <a:rPr lang="en-US" dirty="0" smtClean="0"/>
              <a:t> of our foreign oil by powering our cars with human waste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transition away from fossil fuels to solar, wind, etc. will </a:t>
            </a:r>
            <a:r>
              <a:rPr lang="en-US" i="1" dirty="0" smtClean="0">
                <a:solidFill>
                  <a:srgbClr val="CA8A01"/>
                </a:solidFill>
              </a:rPr>
              <a:t>require massive storage solutions</a:t>
            </a:r>
          </a:p>
          <a:p>
            <a:r>
              <a:rPr lang="en-US" dirty="0" smtClean="0"/>
              <a:t>The cheapest go-to solution for stand-alone systems has been lead-acid batteries</a:t>
            </a:r>
          </a:p>
          <a:p>
            <a:pPr lvl="1"/>
            <a:r>
              <a:rPr lang="en-US" dirty="0" smtClean="0"/>
              <a:t>but national battery would be a cubic mile, and require more lead than is estimated to exist in global </a:t>
            </a:r>
            <a:r>
              <a:rPr lang="en-US" i="1" dirty="0" smtClean="0"/>
              <a:t>resources</a:t>
            </a:r>
            <a:r>
              <a:rPr lang="en-US" dirty="0" smtClean="0"/>
              <a:t> (let alone proven </a:t>
            </a:r>
            <a:r>
              <a:rPr lang="en-US" i="1" dirty="0" smtClean="0"/>
              <a:t>reserves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can use estimation techniques to evaluate possible solutions</a:t>
            </a:r>
          </a:p>
          <a:p>
            <a:pPr lvl="1"/>
            <a:r>
              <a:rPr lang="en-US" dirty="0" smtClean="0"/>
              <a:t>focus on </a:t>
            </a:r>
            <a:r>
              <a:rPr lang="en-US" i="1" dirty="0" smtClean="0">
                <a:solidFill>
                  <a:srgbClr val="CA8A01"/>
                </a:solidFill>
              </a:rPr>
              <a:t>home-scale solutions</a:t>
            </a:r>
          </a:p>
          <a:p>
            <a:pPr lvl="1"/>
            <a:r>
              <a:rPr lang="en-US" dirty="0" smtClean="0"/>
              <a:t>scale will be </a:t>
            </a:r>
            <a:r>
              <a:rPr lang="en-US" dirty="0" smtClean="0">
                <a:solidFill>
                  <a:srgbClr val="FF0000"/>
                </a:solidFill>
              </a:rPr>
              <a:t>100 kWh</a:t>
            </a:r>
            <a:r>
              <a:rPr lang="en-US" dirty="0" smtClean="0"/>
              <a:t> of storage (3 days elec. for average American)</a:t>
            </a:r>
          </a:p>
          <a:p>
            <a:pPr lvl="1"/>
            <a:r>
              <a:rPr lang="en-US" dirty="0" smtClean="0"/>
              <a:t>explore gravitational, batteries, compressed air, flywheels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</a:p>
          <a:p>
            <a:r>
              <a:rPr lang="en-US" dirty="0" smtClean="0"/>
              <a:t>Materials properties</a:t>
            </a:r>
          </a:p>
          <a:p>
            <a:r>
              <a:rPr lang="en-US" dirty="0" smtClean="0"/>
              <a:t>Some time in the clouds</a:t>
            </a:r>
          </a:p>
          <a:p>
            <a:r>
              <a:rPr lang="en-US" dirty="0" smtClean="0"/>
              <a:t>Fuel economy of cars</a:t>
            </a:r>
          </a:p>
          <a:p>
            <a:r>
              <a:rPr lang="en-US" dirty="0" smtClean="0"/>
              <a:t>Energy scales (</a:t>
            </a:r>
            <a:r>
              <a:rPr lang="en-US" dirty="0" err="1" smtClean="0"/>
              <a:t>biofuels</a:t>
            </a:r>
            <a:r>
              <a:rPr lang="en-US" dirty="0" smtClean="0"/>
              <a:t>, waste, storage)</a:t>
            </a:r>
          </a:p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Hoisting rocks or pumping tanks of water: low tech approach</a:t>
            </a:r>
          </a:p>
          <a:p>
            <a:r>
              <a:rPr lang="en-US" dirty="0" smtClean="0"/>
              <a:t>A rechargeable AA battery (</a:t>
            </a:r>
            <a:r>
              <a:rPr lang="en-US" dirty="0" smtClean="0">
                <a:solidFill>
                  <a:srgbClr val="3366FF"/>
                </a:solidFill>
              </a:rPr>
              <a:t>1.5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2 A-</a:t>
            </a:r>
            <a:r>
              <a:rPr lang="en-US" dirty="0" err="1" smtClean="0">
                <a:solidFill>
                  <a:srgbClr val="3366FF"/>
                </a:solidFill>
              </a:rPr>
              <a:t>h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 </a:t>
            </a:r>
            <a:r>
              <a:rPr lang="en-US" dirty="0" err="1" smtClean="0">
                <a:solidFill>
                  <a:srgbClr val="9043B0"/>
                </a:solidFill>
                <a:sym typeface="Symbol" charset="2"/>
              </a:rPr>
              <a:t>Wh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10 kJ</a:t>
            </a:r>
            <a:r>
              <a:rPr lang="en-US" dirty="0" smtClean="0">
                <a:sym typeface="Symbol" charset="2"/>
              </a:rPr>
              <a:t>)</a:t>
            </a:r>
          </a:p>
          <a:p>
            <a:r>
              <a:rPr lang="en-US" dirty="0" smtClean="0">
                <a:sym typeface="Symbol" charset="2"/>
              </a:rPr>
              <a:t>Hoisting mass on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3 </a:t>
            </a:r>
            <a:r>
              <a:rPr lang="en-US" dirty="0" err="1" smtClean="0">
                <a:solidFill>
                  <a:srgbClr val="FF0000"/>
                </a:solidFill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 derrick: need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300 kg </a:t>
            </a:r>
            <a:r>
              <a:rPr lang="en-US" dirty="0" smtClean="0">
                <a:sym typeface="Symbol" charset="2"/>
              </a:rPr>
              <a:t>to match AA battery</a:t>
            </a:r>
          </a:p>
          <a:p>
            <a:pPr lvl="1"/>
            <a:r>
              <a:rPr lang="en-US" dirty="0" smtClean="0">
                <a:sym typeface="Symbol" charset="2"/>
              </a:rPr>
              <a:t>gravitational storage is incredibly weak</a:t>
            </a:r>
          </a:p>
          <a:p>
            <a:r>
              <a:rPr lang="en-US" dirty="0" smtClean="0">
                <a:sym typeface="Symbol" charset="2"/>
              </a:rPr>
              <a:t>100 kWh, in menacing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10 </a:t>
            </a:r>
            <a:r>
              <a:rPr lang="en-US" dirty="0" err="1" smtClean="0">
                <a:solidFill>
                  <a:srgbClr val="FF0000"/>
                </a:solidFill>
                <a:sym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 high</a:t>
            </a:r>
            <a:r>
              <a:rPr lang="en-US" dirty="0" smtClean="0">
                <a:sym typeface="Symbol" charset="2"/>
              </a:rPr>
              <a:t> water tower, needs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3600 m</a:t>
            </a:r>
            <a:r>
              <a:rPr lang="en-US" baseline="30000" dirty="0" smtClean="0">
                <a:solidFill>
                  <a:srgbClr val="9043B0"/>
                </a:solidFill>
                <a:sym typeface="Symbol" charset="2"/>
              </a:rPr>
              <a:t>3</a:t>
            </a:r>
            <a:endParaRPr lang="en-US" dirty="0" smtClean="0">
              <a:solidFill>
                <a:srgbClr val="9043B0"/>
              </a:solidFill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15 meters </a:t>
            </a:r>
            <a:r>
              <a:rPr lang="en-US" dirty="0" smtClean="0">
                <a:sym typeface="Symbol" charset="2"/>
              </a:rPr>
              <a:t>on a side</a:t>
            </a:r>
          </a:p>
          <a:p>
            <a:pPr lvl="1"/>
            <a:r>
              <a:rPr lang="en-US" dirty="0" smtClean="0">
                <a:sym typeface="Symbol" charset="2"/>
              </a:rPr>
              <a:t>oops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V-batteries.jpg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-1"/>
            <a:ext cx="9144000" cy="6865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Lead-Acid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6568" cy="4525963"/>
          </a:xfrm>
        </p:spPr>
        <p:txBody>
          <a:bodyPr/>
          <a:lstStyle/>
          <a:p>
            <a:r>
              <a:rPr lang="en-US" dirty="0" smtClean="0"/>
              <a:t>Each reaction involves a </a:t>
            </a:r>
            <a:r>
              <a:rPr lang="en-US" dirty="0" err="1" smtClean="0"/>
              <a:t>Pb</a:t>
            </a:r>
            <a:r>
              <a:rPr lang="en-US" dirty="0" smtClean="0"/>
              <a:t> atom in the anode, a PbO</a:t>
            </a:r>
            <a:r>
              <a:rPr lang="en-US" baseline="-25000" dirty="0" smtClean="0"/>
              <a:t>2</a:t>
            </a:r>
            <a:r>
              <a:rPr lang="en-US" dirty="0" smtClean="0"/>
              <a:t> molecule in the cathode, and two electrons at </a:t>
            </a:r>
            <a:r>
              <a:rPr lang="en-US" dirty="0" smtClean="0">
                <a:solidFill>
                  <a:srgbClr val="0000FF"/>
                </a:solidFill>
              </a:rPr>
              <a:t>2 </a:t>
            </a:r>
            <a:r>
              <a:rPr lang="en-US" dirty="0" err="1" smtClean="0">
                <a:solidFill>
                  <a:srgbClr val="0000FF"/>
                </a:solidFill>
              </a:rPr>
              <a:t>eV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each</a:t>
            </a:r>
          </a:p>
          <a:p>
            <a:r>
              <a:rPr lang="en-US" dirty="0" smtClean="0"/>
              <a:t>100 kWh (3.6×10</a:t>
            </a:r>
            <a:r>
              <a:rPr lang="en-US" baseline="30000" dirty="0" smtClean="0"/>
              <a:t>8</a:t>
            </a:r>
            <a:r>
              <a:rPr lang="en-US" dirty="0" smtClean="0"/>
              <a:t> J) needs </a:t>
            </a:r>
            <a:r>
              <a:rPr lang="en-US" dirty="0" smtClean="0">
                <a:solidFill>
                  <a:srgbClr val="660066"/>
                </a:solidFill>
              </a:rPr>
              <a:t>10</a:t>
            </a:r>
            <a:r>
              <a:rPr lang="en-US" baseline="30000" dirty="0" smtClean="0">
                <a:solidFill>
                  <a:srgbClr val="660066"/>
                </a:solidFill>
              </a:rPr>
              <a:t>27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atoms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1700 moles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355 kg </a:t>
            </a:r>
            <a:r>
              <a:rPr lang="en-US" dirty="0" smtClean="0"/>
              <a:t>of lead; might guess </a:t>
            </a:r>
            <a:r>
              <a:rPr lang="en-US" dirty="0" smtClean="0">
                <a:solidFill>
                  <a:srgbClr val="FF0000"/>
                </a:solidFill>
              </a:rPr>
              <a:t>4×</a:t>
            </a:r>
            <a:r>
              <a:rPr lang="en-US" dirty="0" smtClean="0"/>
              <a:t> realistic</a:t>
            </a:r>
          </a:p>
          <a:p>
            <a:pPr lvl="1"/>
            <a:r>
              <a:rPr lang="en-US" dirty="0" smtClean="0"/>
              <a:t>real batteries would have </a:t>
            </a:r>
            <a:r>
              <a:rPr lang="en-US" dirty="0" smtClean="0">
                <a:solidFill>
                  <a:srgbClr val="0000FF"/>
                </a:solidFill>
              </a:rPr>
              <a:t>1500 kg </a:t>
            </a:r>
            <a:r>
              <a:rPr lang="en-US" dirty="0" smtClean="0"/>
              <a:t>of lead (</a:t>
            </a:r>
            <a:r>
              <a:rPr lang="en-US" dirty="0" smtClean="0">
                <a:solidFill>
                  <a:srgbClr val="0000FF"/>
                </a:solidFill>
              </a:rPr>
              <a:t>2500 kg </a:t>
            </a:r>
            <a:r>
              <a:rPr lang="en-US" dirty="0" smtClean="0"/>
              <a:t>total battery mass)</a:t>
            </a:r>
          </a:p>
          <a:p>
            <a:r>
              <a:rPr lang="en-US" dirty="0" smtClean="0"/>
              <a:t>2500 kg at </a:t>
            </a:r>
            <a:r>
              <a:rPr lang="en-US" dirty="0" smtClean="0">
                <a:solidFill>
                  <a:srgbClr val="FF0000"/>
                </a:solidFill>
              </a:rPr>
              <a:t>2.5×</a:t>
            </a:r>
            <a:r>
              <a:rPr lang="en-US" dirty="0" smtClean="0"/>
              <a:t> density of water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Symbol" charset="2"/>
              </a:rPr>
              <a:t>1 cubic meter</a:t>
            </a:r>
          </a:p>
          <a:p>
            <a:pPr lvl="1"/>
            <a:r>
              <a:rPr lang="en-US" dirty="0" smtClean="0">
                <a:sym typeface="Symbol" charset="2"/>
              </a:rPr>
              <a:t>will cost $15,000</a:t>
            </a:r>
          </a:p>
          <a:p>
            <a:pPr lvl="1"/>
            <a:r>
              <a:rPr lang="en-US" dirty="0" smtClean="0">
                <a:sym typeface="Symbol" charset="2"/>
              </a:rPr>
              <a:t>actually, the cheapest, most compact of the four we’re considering</a:t>
            </a:r>
          </a:p>
          <a:p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For U.S. to go full solar/wind requires significant storage</a:t>
            </a:r>
          </a:p>
          <a:p>
            <a:pPr lvl="1"/>
            <a:r>
              <a:rPr lang="en-US" dirty="0" smtClean="0">
                <a:sym typeface="Symbol" charset="2"/>
              </a:rPr>
              <a:t>not enough lead in world resources (let alone reserves) to build for U.S.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Charged to </a:t>
            </a:r>
            <a:r>
              <a:rPr lang="en-US" dirty="0" smtClean="0">
                <a:solidFill>
                  <a:srgbClr val="FF0000"/>
                </a:solidFill>
              </a:rPr>
              <a:t>200 </a:t>
            </a:r>
            <a:r>
              <a:rPr lang="en-US" dirty="0" err="1" smtClean="0">
                <a:solidFill>
                  <a:srgbClr val="FF0000"/>
                </a:solidFill>
              </a:rPr>
              <a:t>atm</a:t>
            </a:r>
            <a:r>
              <a:rPr lang="en-US" dirty="0" smtClean="0"/>
              <a:t>, energy is </a:t>
            </a:r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i="1" dirty="0" smtClean="0">
                <a:solidFill>
                  <a:srgbClr val="3366FF"/>
                </a:solidFill>
              </a:rPr>
              <a:t>V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>
                <a:solidFill>
                  <a:srgbClr val="3366FF"/>
                </a:solidFill>
              </a:rPr>
              <a:t>ln(</a:t>
            </a:r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baseline="-25000" dirty="0" smtClean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= 5.3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lvl="1"/>
            <a:r>
              <a:rPr lang="en-US" dirty="0" smtClean="0"/>
              <a:t>simple integration of </a:t>
            </a:r>
            <a:r>
              <a:rPr lang="en-US" i="1" dirty="0" err="1" smtClean="0">
                <a:solidFill>
                  <a:srgbClr val="3366FF"/>
                </a:solidFill>
              </a:rPr>
              <a:t>PdV</a:t>
            </a:r>
            <a:r>
              <a:rPr lang="en-US" dirty="0" smtClean="0">
                <a:solidFill>
                  <a:srgbClr val="3366FF"/>
                </a:solidFill>
              </a:rPr>
              <a:t> = </a:t>
            </a:r>
            <a:r>
              <a:rPr lang="en-US" i="1" dirty="0" err="1" smtClean="0">
                <a:solidFill>
                  <a:srgbClr val="3366FF"/>
                </a:solidFill>
              </a:rPr>
              <a:t>NkT</a:t>
            </a:r>
            <a:r>
              <a:rPr lang="en-US" dirty="0" err="1" smtClean="0">
                <a:solidFill>
                  <a:srgbClr val="3366FF"/>
                </a:solidFill>
              </a:rPr>
              <a:t>(</a:t>
            </a:r>
            <a:r>
              <a:rPr lang="en-US" i="1" dirty="0" err="1" smtClean="0">
                <a:solidFill>
                  <a:srgbClr val="3366FF"/>
                </a:solidFill>
              </a:rPr>
              <a:t>dV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3366FF"/>
                </a:solidFill>
              </a:rPr>
              <a:t>10</a:t>
            </a:r>
            <a:r>
              <a:rPr lang="en-US" baseline="30000" dirty="0" smtClean="0">
                <a:solidFill>
                  <a:srgbClr val="3366FF"/>
                </a:solidFill>
              </a:rPr>
              <a:t>5</a:t>
            </a:r>
            <a:r>
              <a:rPr lang="en-US" dirty="0" smtClean="0">
                <a:solidFill>
                  <a:srgbClr val="3366FF"/>
                </a:solidFill>
              </a:rPr>
              <a:t> Pa</a:t>
            </a:r>
          </a:p>
          <a:p>
            <a:r>
              <a:rPr lang="en-US" dirty="0" smtClean="0"/>
              <a:t>Need 5.3×10</a:t>
            </a:r>
            <a:r>
              <a:rPr lang="en-US" baseline="30000" dirty="0" smtClean="0"/>
              <a:t>5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 100 kWh = 3.6×10</a:t>
            </a:r>
            <a:r>
              <a:rPr lang="en-US" baseline="30000" dirty="0" smtClean="0"/>
              <a:t>8</a:t>
            </a:r>
            <a:r>
              <a:rPr lang="en-US" dirty="0" smtClean="0"/>
              <a:t> J</a:t>
            </a:r>
          </a:p>
          <a:p>
            <a:pPr lvl="1"/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9043B0"/>
                </a:solidFill>
              </a:rPr>
              <a:t>700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i="1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9043B0"/>
                </a:solidFill>
              </a:rPr>
              <a:t>3.5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dirty="0" smtClean="0"/>
              <a:t>cube </a:t>
            </a:r>
            <a:r>
              <a:rPr lang="en-US" dirty="0" smtClean="0">
                <a:solidFill>
                  <a:srgbClr val="9043B0"/>
                </a:solidFill>
              </a:rPr>
              <a:t>1.5 meters</a:t>
            </a:r>
            <a:r>
              <a:rPr lang="en-US" dirty="0" smtClean="0"/>
              <a:t> on a side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 descr="compressed-air-tank-764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01" y="4643438"/>
            <a:ext cx="40005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cylinder: </a:t>
            </a:r>
            <a:r>
              <a:rPr lang="en-US" i="1" dirty="0" smtClean="0">
                <a:solidFill>
                  <a:srgbClr val="3366FF"/>
                </a:solidFill>
              </a:rPr>
              <a:t>I</a:t>
            </a:r>
            <a:r>
              <a:rPr lang="en-US" dirty="0" smtClean="0">
                <a:solidFill>
                  <a:srgbClr val="3366FF"/>
                </a:solidFill>
              </a:rPr>
              <a:t> = ½</a:t>
            </a:r>
            <a:r>
              <a:rPr lang="en-US" i="1" dirty="0" smtClean="0">
                <a:solidFill>
                  <a:srgbClr val="3366FF"/>
                </a:solidFill>
              </a:rPr>
              <a:t>MR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Edge velocity,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sym typeface="Symbol" charset="2"/>
              </a:rPr>
              <a:t>ω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= </a:t>
            </a:r>
            <a:r>
              <a:rPr lang="en-US" i="1" dirty="0" err="1" smtClean="0">
                <a:solidFill>
                  <a:srgbClr val="3366FF"/>
                </a:solidFill>
                <a:sym typeface="Symbol" charset="2"/>
              </a:rPr>
              <a:t>v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/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R</a:t>
            </a:r>
            <a:r>
              <a:rPr lang="en-US" dirty="0" smtClean="0">
                <a:sym typeface="Symbol" charset="2"/>
              </a:rPr>
              <a:t>; 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E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= ½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Iω</a:t>
            </a:r>
            <a:r>
              <a:rPr lang="en-US" baseline="30000" dirty="0" smtClean="0">
                <a:solidFill>
                  <a:srgbClr val="3366FF"/>
                </a:solidFill>
                <a:sym typeface="Symbol" charset="2"/>
              </a:rPr>
              <a:t>2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= ¼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Mv</a:t>
            </a:r>
            <a:r>
              <a:rPr lang="en-US" baseline="30000" dirty="0" smtClean="0">
                <a:solidFill>
                  <a:srgbClr val="3366FF"/>
                </a:solidFill>
                <a:sym typeface="Symbol" charset="2"/>
              </a:rPr>
              <a:t>2</a:t>
            </a:r>
          </a:p>
          <a:p>
            <a:r>
              <a:rPr lang="en-US" dirty="0" smtClean="0"/>
              <a:t>Pick edge velocity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300 </a:t>
            </a:r>
            <a:r>
              <a:rPr lang="en-US" dirty="0" err="1" smtClean="0">
                <a:solidFill>
                  <a:srgbClr val="FF0000"/>
                </a:solidFill>
              </a:rPr>
              <a:t>m/s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rgbClr val="9043B0"/>
                </a:solidFill>
              </a:rPr>
              <a:t>16 ton </a:t>
            </a:r>
            <a:r>
              <a:rPr lang="en-US" dirty="0" smtClean="0"/>
              <a:t>mass</a:t>
            </a:r>
          </a:p>
          <a:p>
            <a:r>
              <a:rPr lang="en-US" dirty="0" smtClean="0"/>
              <a:t>At </a:t>
            </a:r>
            <a:r>
              <a:rPr lang="en-US" dirty="0" smtClean="0">
                <a:solidFill>
                  <a:srgbClr val="3366FF"/>
                </a:solidFill>
              </a:rPr>
              <a:t>density </a:t>
            </a:r>
            <a:r>
              <a:rPr lang="en-US" dirty="0" smtClean="0"/>
              <a:t>of steel, this is </a:t>
            </a:r>
            <a:r>
              <a:rPr lang="en-US" dirty="0" smtClean="0">
                <a:solidFill>
                  <a:srgbClr val="9043B0"/>
                </a:solidFill>
              </a:rPr>
              <a:t>2 cubic meters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FF0000"/>
                </a:solidFill>
              </a:rPr>
              <a:t>2 meters high</a:t>
            </a:r>
            <a:r>
              <a:rPr lang="en-US" dirty="0" smtClean="0"/>
              <a:t>; 1.2 meter diameter</a:t>
            </a:r>
          </a:p>
          <a:p>
            <a:pPr lvl="1"/>
            <a:r>
              <a:rPr lang="en-US" dirty="0" smtClean="0"/>
              <a:t>acceleration at edge; </a:t>
            </a:r>
            <a:r>
              <a:rPr lang="en-US" i="1" dirty="0" smtClean="0">
                <a:solidFill>
                  <a:srgbClr val="3366FF"/>
                </a:solidFill>
              </a:rPr>
              <a:t>v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R</a:t>
            </a:r>
            <a:r>
              <a:rPr lang="en-US" dirty="0" smtClean="0">
                <a:solidFill>
                  <a:srgbClr val="3366FF"/>
                </a:solidFill>
              </a:rPr>
              <a:t> is 16,000</a:t>
            </a:r>
            <a:r>
              <a:rPr lang="en-US" i="1" dirty="0" smtClean="0">
                <a:solidFill>
                  <a:srgbClr val="3366FF"/>
                </a:solidFill>
              </a:rPr>
              <a:t>g</a:t>
            </a:r>
          </a:p>
          <a:p>
            <a:pPr lvl="1"/>
            <a:r>
              <a:rPr lang="en-US" dirty="0" smtClean="0"/>
              <a:t>break-up: exceeds mechanical strength</a:t>
            </a:r>
          </a:p>
          <a:p>
            <a:pPr lvl="1"/>
            <a:r>
              <a:rPr lang="en-US" dirty="0" smtClean="0"/>
              <a:t>need larger, slower to be safe: </a:t>
            </a:r>
            <a:r>
              <a:rPr lang="en-US" dirty="0" smtClean="0">
                <a:solidFill>
                  <a:srgbClr val="9043B0"/>
                </a:solidFill>
              </a:rPr>
              <a:t>2.5 </a:t>
            </a:r>
            <a:r>
              <a:rPr lang="en-US" dirty="0" err="1" smtClean="0">
                <a:solidFill>
                  <a:srgbClr val="9043B0"/>
                </a:solidFill>
              </a:rPr>
              <a:t>m</a:t>
            </a:r>
            <a:r>
              <a:rPr lang="en-US" dirty="0" smtClean="0"/>
              <a:t> diameter, </a:t>
            </a:r>
            <a:r>
              <a:rPr lang="en-US" dirty="0" smtClean="0">
                <a:solidFill>
                  <a:srgbClr val="9043B0"/>
                </a:solidFill>
              </a:rPr>
              <a:t>125 </a:t>
            </a:r>
            <a:r>
              <a:rPr lang="en-US" dirty="0" err="1" smtClean="0">
                <a:solidFill>
                  <a:srgbClr val="9043B0"/>
                </a:solidFill>
              </a:rPr>
              <a:t>m/s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olidFill>
                  <a:srgbClr val="9043B0"/>
                </a:solidFill>
              </a:rPr>
              <a:t>10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9043B0"/>
                </a:solidFill>
              </a:rPr>
              <a:t>80 tons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1250</a:t>
            </a:r>
            <a:r>
              <a:rPr lang="en-US" i="1" dirty="0" smtClean="0">
                <a:sym typeface="Symbol" charset="2"/>
              </a:rPr>
              <a:t>g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 descr="ProductPhoto_Flywhe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79600"/>
            <a:ext cx="213360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61" y="4924023"/>
            <a:ext cx="1870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A8A01"/>
                </a:solidFill>
              </a:rPr>
              <a:t>can get 25 kWh</a:t>
            </a:r>
          </a:p>
          <a:p>
            <a:pPr algn="ctr"/>
            <a:r>
              <a:rPr lang="en-US" sz="1600" i="1" dirty="0" smtClean="0">
                <a:solidFill>
                  <a:srgbClr val="CA8A01"/>
                </a:solidFill>
              </a:rPr>
              <a:t>unit 2×3 </a:t>
            </a:r>
            <a:r>
              <a:rPr lang="en-US" sz="1600" i="1" dirty="0" err="1" smtClean="0">
                <a:solidFill>
                  <a:srgbClr val="CA8A01"/>
                </a:solidFill>
              </a:rPr>
              <a:t>m</a:t>
            </a:r>
            <a:r>
              <a:rPr lang="en-US" sz="1600" i="1" dirty="0" smtClean="0">
                <a:solidFill>
                  <a:srgbClr val="CA8A01"/>
                </a:solidFill>
              </a:rPr>
              <a:t>; $100k</a:t>
            </a:r>
            <a:endParaRPr lang="en-US" sz="1600" i="1" dirty="0">
              <a:solidFill>
                <a:srgbClr val="CA8A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Heck: Just use a generator!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gallon of gasoline contains </a:t>
            </a:r>
            <a:r>
              <a:rPr lang="en-US" dirty="0" smtClean="0">
                <a:solidFill>
                  <a:srgbClr val="3366FF"/>
                </a:solidFill>
              </a:rPr>
              <a:t>36.6 kWh</a:t>
            </a:r>
            <a:r>
              <a:rPr lang="en-US" dirty="0" smtClean="0"/>
              <a:t> of thermal energy</a:t>
            </a:r>
          </a:p>
          <a:p>
            <a:r>
              <a:rPr lang="en-US" dirty="0" smtClean="0"/>
              <a:t>Home Depot generator probably </a:t>
            </a:r>
            <a:r>
              <a:rPr lang="en-US" dirty="0" smtClean="0">
                <a:solidFill>
                  <a:srgbClr val="FF0000"/>
                </a:solidFill>
              </a:rPr>
              <a:t>15%</a:t>
            </a:r>
            <a:r>
              <a:rPr lang="en-US" dirty="0" smtClean="0"/>
              <a:t> efficient</a:t>
            </a:r>
          </a:p>
          <a:p>
            <a:pPr lvl="1"/>
            <a:r>
              <a:rPr lang="en-US" dirty="0" smtClean="0"/>
              <a:t>seems like the rest comes out in noise!</a:t>
            </a:r>
          </a:p>
          <a:p>
            <a:pPr lvl="1"/>
            <a:r>
              <a:rPr lang="en-US" dirty="0" smtClean="0"/>
              <a:t>about </a:t>
            </a:r>
            <a:r>
              <a:rPr lang="en-US" dirty="0" smtClean="0">
                <a:solidFill>
                  <a:srgbClr val="9043B0"/>
                </a:solidFill>
              </a:rPr>
              <a:t>5 kWh </a:t>
            </a:r>
            <a:r>
              <a:rPr lang="en-US" dirty="0" smtClean="0"/>
              <a:t>of electricity per gallon</a:t>
            </a:r>
          </a:p>
          <a:p>
            <a:r>
              <a:rPr lang="en-US" dirty="0" smtClean="0"/>
              <a:t>For 100 kWh, need </a:t>
            </a:r>
            <a:r>
              <a:rPr lang="en-US" dirty="0" smtClean="0">
                <a:solidFill>
                  <a:srgbClr val="9043B0"/>
                </a:solidFill>
              </a:rPr>
              <a:t>20 gallons </a:t>
            </a:r>
            <a:r>
              <a:rPr lang="en-US" dirty="0" smtClean="0"/>
              <a:t>(75 liters) of gasoline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gasoline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0.075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lead acid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1.0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compressed air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3.5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flywheel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10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water</a:t>
            </a:r>
            <a:r>
              <a:rPr lang="en-US" dirty="0" smtClean="0">
                <a:solidFill>
                  <a:srgbClr val="CA8A01"/>
                </a:solidFill>
              </a:rPr>
              <a:t>/</a:t>
            </a:r>
            <a:r>
              <a:rPr lang="en-US" i="1" dirty="0" err="1" smtClean="0">
                <a:solidFill>
                  <a:srgbClr val="CA8A01"/>
                </a:solidFill>
              </a:rPr>
              <a:t>grav</a:t>
            </a:r>
            <a:r>
              <a:rPr lang="en-US" i="1" dirty="0" smtClean="0">
                <a:solidFill>
                  <a:srgbClr val="CA8A01"/>
                </a:solidFill>
              </a:rPr>
              <a:t> at</a:t>
            </a:r>
            <a:r>
              <a:rPr lang="en-US" dirty="0" smtClean="0">
                <a:solidFill>
                  <a:srgbClr val="CA8A01"/>
                </a:solidFill>
              </a:rPr>
              <a:t> 10 </a:t>
            </a:r>
            <a:r>
              <a:rPr lang="en-US" dirty="0" err="1" smtClean="0">
                <a:solidFill>
                  <a:srgbClr val="CA8A01"/>
                </a:solidFill>
              </a:rPr>
              <a:t>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3600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r>
              <a:rPr lang="en-US" dirty="0" smtClean="0"/>
              <a:t>Hard to beat fossil fuels!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 descr="gener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419600"/>
            <a:ext cx="2438400" cy="2438400"/>
          </a:xfrm>
          <a:prstGeom prst="rect">
            <a:avLst/>
          </a:prstGeom>
        </p:spPr>
      </p:pic>
      <p:pic>
        <p:nvPicPr>
          <p:cNvPr id="8" name="Picture 7" descr="GASCAN-re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35" y="4419599"/>
            <a:ext cx="1476047" cy="244295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55DA-D9C9-FC4B-9255-FBA06DB6969D}" type="slidenum">
              <a:rPr lang="en-US"/>
              <a:pPr/>
              <a:t>35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336"/>
            <a:ext cx="7772400" cy="762000"/>
          </a:xfrm>
        </p:spPr>
        <p:txBody>
          <a:bodyPr/>
          <a:lstStyle/>
          <a:p>
            <a:r>
              <a:rPr lang="en-US"/>
              <a:t>The Rise of CO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90115" name="Picture 3" descr="kee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6700838" cy="4835525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16411" y="5808663"/>
            <a:ext cx="8679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Charles Keeling (SIO), </a:t>
            </a:r>
            <a:r>
              <a:rPr lang="en-US" dirty="0"/>
              <a:t>started measuring atmospheric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from Mauna </a:t>
            </a:r>
            <a:r>
              <a:rPr lang="en-US" dirty="0"/>
              <a:t>Loa </a:t>
            </a:r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Hawaii in </a:t>
            </a:r>
            <a:r>
              <a:rPr lang="en-US" dirty="0"/>
              <a:t>1958.  Besides the annual photosynthetic cycle, a profound trend is seen.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422525" y="1746250"/>
            <a:ext cx="50091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hlink"/>
                </a:solidFill>
              </a:rPr>
              <a:t>380 </a:t>
            </a:r>
            <a:r>
              <a:rPr lang="en-US" sz="1600" dirty="0" err="1">
                <a:solidFill>
                  <a:schemeClr val="hlink"/>
                </a:solidFill>
              </a:rPr>
              <a:t>ppm</a:t>
            </a:r>
            <a:r>
              <a:rPr lang="en-US" sz="1600" dirty="0">
                <a:solidFill>
                  <a:schemeClr val="hlink"/>
                </a:solidFill>
              </a:rPr>
              <a:t> = 380 parts-per-million = 0.038%</a:t>
            </a:r>
            <a:r>
              <a:rPr lang="en-US" sz="1600" dirty="0"/>
              <a:t> </a:t>
            </a:r>
            <a:r>
              <a:rPr lang="en-US" sz="1600" i="1" dirty="0">
                <a:solidFill>
                  <a:srgbClr val="CA8A01"/>
                </a:solidFill>
              </a:rPr>
              <a:t>by volume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1981200" y="1905000"/>
            <a:ext cx="457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7010400" y="1371600"/>
            <a:ext cx="990600" cy="990600"/>
          </a:xfrm>
          <a:prstGeom prst="line">
            <a:avLst/>
          </a:prstGeom>
          <a:noFill/>
          <a:ln w="22225">
            <a:solidFill>
              <a:srgbClr val="BA67F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7850188" y="1600200"/>
            <a:ext cx="1275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9043B0"/>
                </a:solidFill>
              </a:rPr>
              <a:t>2.4 </a:t>
            </a:r>
            <a:r>
              <a:rPr lang="en-US" dirty="0" err="1">
                <a:solidFill>
                  <a:srgbClr val="9043B0"/>
                </a:solidFill>
              </a:rPr>
              <a:t>ppm</a:t>
            </a:r>
            <a:r>
              <a:rPr lang="en-US" dirty="0">
                <a:solidFill>
                  <a:srgbClr val="9043B0"/>
                </a:solidFill>
              </a:rPr>
              <a:t>/yr</a:t>
            </a: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5867400" y="2590800"/>
            <a:ext cx="1524000" cy="11430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400800" y="3276600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1.85 ppm/yr</a:t>
            </a:r>
          </a:p>
          <a:p>
            <a:pPr algn="l"/>
            <a:r>
              <a:rPr lang="en-US">
                <a:solidFill>
                  <a:schemeClr val="accent1"/>
                </a:solidFill>
              </a:rPr>
              <a:t>reference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C96E-6700-7842-A299-699295EC08AC}" type="slidenum">
              <a:rPr lang="en-US"/>
              <a:pPr/>
              <a:t>36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rise surprising?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4876800"/>
          </a:xfrm>
        </p:spPr>
        <p:txBody>
          <a:bodyPr/>
          <a:lstStyle/>
          <a:p>
            <a:r>
              <a:rPr lang="en-US" sz="2400" dirty="0"/>
              <a:t>Every </a:t>
            </a:r>
            <a:r>
              <a:rPr lang="en-US" sz="2400" dirty="0">
                <a:solidFill>
                  <a:srgbClr val="3366FF"/>
                </a:solidFill>
              </a:rPr>
              <a:t>gram </a:t>
            </a:r>
            <a:r>
              <a:rPr lang="en-US" sz="2400" dirty="0"/>
              <a:t>of fossil fuel used produces </a:t>
            </a:r>
            <a:r>
              <a:rPr lang="en-US" sz="2400" dirty="0">
                <a:solidFill>
                  <a:srgbClr val="3366FF"/>
                </a:solidFill>
              </a:rPr>
              <a:t>3 grams</a:t>
            </a:r>
            <a:r>
              <a:rPr lang="en-US" sz="2400" dirty="0"/>
              <a:t> of CO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/>
            <a:r>
              <a:rPr lang="en-US" sz="2000" dirty="0"/>
              <a:t>it’s </a:t>
            </a:r>
            <a:r>
              <a:rPr lang="en-US" sz="2000" i="1" dirty="0">
                <a:solidFill>
                  <a:srgbClr val="CA8A01"/>
                </a:solidFill>
              </a:rPr>
              <a:t>straight chemistry</a:t>
            </a:r>
            <a:r>
              <a:rPr lang="en-US" sz="2000" dirty="0"/>
              <a:t>: to get the energy out via combustion, the carbon from the hydrocarbon gets attached to oxygen and off it goes</a:t>
            </a:r>
          </a:p>
          <a:p>
            <a:r>
              <a:rPr lang="en-US" sz="2400" dirty="0"/>
              <a:t>How much should we expect?</a:t>
            </a:r>
          </a:p>
          <a:p>
            <a:pPr lvl="1"/>
            <a:r>
              <a:rPr lang="en-US" sz="2000" dirty="0"/>
              <a:t>global energy budget is </a:t>
            </a:r>
            <a:r>
              <a:rPr lang="en-US" sz="2000" dirty="0">
                <a:solidFill>
                  <a:srgbClr val="3366FF"/>
                </a:solidFill>
              </a:rPr>
              <a:t>4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10</a:t>
            </a:r>
            <a:r>
              <a:rPr lang="en-US" sz="2000" baseline="30000" dirty="0">
                <a:solidFill>
                  <a:srgbClr val="3366FF"/>
                </a:solidFill>
                <a:sym typeface="Symbol" charset="2"/>
              </a:rPr>
              <a:t>20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J/yr</a:t>
            </a:r>
            <a:r>
              <a:rPr lang="en-US" sz="2000" dirty="0" smtClean="0">
                <a:sym typeface="Symbol" charset="2"/>
              </a:rPr>
              <a:t>; </a:t>
            </a:r>
            <a:r>
              <a:rPr lang="en-US" sz="2000" dirty="0">
                <a:sym typeface="Symbol" charset="2"/>
              </a:rPr>
              <a:t>pretend all from fossil fuels</a:t>
            </a:r>
          </a:p>
          <a:p>
            <a:pPr lvl="1"/>
            <a:r>
              <a:rPr lang="en-US" sz="2000" dirty="0"/>
              <a:t>average </a:t>
            </a:r>
            <a:r>
              <a:rPr lang="en-US" sz="2000" dirty="0">
                <a:solidFill>
                  <a:srgbClr val="3366FF"/>
                </a:solidFill>
              </a:rPr>
              <a:t>10</a:t>
            </a:r>
            <a:r>
              <a:rPr lang="en-US" sz="2000" dirty="0" smtClean="0">
                <a:solidFill>
                  <a:srgbClr val="3366FF"/>
                </a:solidFill>
              </a:rPr>
              <a:t> kcal</a:t>
            </a:r>
            <a:r>
              <a:rPr lang="en-US" sz="2000" dirty="0">
                <a:solidFill>
                  <a:srgbClr val="3366FF"/>
                </a:solidFill>
              </a:rPr>
              <a:t>/gram</a:t>
            </a:r>
            <a:r>
              <a:rPr lang="en-US" sz="2000" dirty="0"/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~40,000 J/gram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10</a:t>
            </a:r>
            <a:r>
              <a:rPr lang="en-US" sz="2000" baseline="30000" dirty="0">
                <a:sym typeface="Symbol" charset="2"/>
              </a:rPr>
              <a:t>16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g</a:t>
            </a:r>
            <a:r>
              <a:rPr lang="en-US" sz="2000" dirty="0">
                <a:sym typeface="Symbol" charset="2"/>
              </a:rPr>
              <a:t>/yr F.F.</a:t>
            </a:r>
          </a:p>
          <a:p>
            <a:pPr lvl="1"/>
            <a:r>
              <a:rPr lang="en-US" sz="2000" dirty="0">
                <a:sym typeface="Symbol" charset="2"/>
              </a:rPr>
              <a:t>so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3</a:t>
            </a:r>
            <a:r>
              <a:rPr lang="en-US" sz="2000" dirty="0">
                <a:sym typeface="Symbol" charset="2"/>
              </a:rPr>
              <a:t>10</a:t>
            </a:r>
            <a:r>
              <a:rPr lang="en-US" sz="2000" baseline="30000" dirty="0">
                <a:sym typeface="Symbol" charset="2"/>
              </a:rPr>
              <a:t>16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g</a:t>
            </a:r>
            <a:r>
              <a:rPr lang="en-US" sz="2000" dirty="0">
                <a:sym typeface="Symbol" charset="2"/>
              </a:rPr>
              <a:t>/yr 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310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13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kg/yr CO</a:t>
            </a:r>
            <a:r>
              <a:rPr lang="en-US" sz="2000" baseline="-25000" dirty="0">
                <a:solidFill>
                  <a:srgbClr val="9043B0"/>
                </a:solidFill>
                <a:sym typeface="Symbol" charset="2"/>
              </a:rPr>
              <a:t>2</a:t>
            </a:r>
            <a:endParaRPr lang="en-US" sz="2000" dirty="0">
              <a:solidFill>
                <a:srgbClr val="9043B0"/>
              </a:solidFill>
              <a:sym typeface="Symbol" charset="2"/>
            </a:endParaRPr>
          </a:p>
          <a:p>
            <a:pPr lvl="1"/>
            <a:r>
              <a:rPr lang="en-US" sz="2000" dirty="0">
                <a:sym typeface="Symbol" charset="2"/>
              </a:rPr>
              <a:t>atmosphere has mass =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5.310</a:t>
            </a:r>
            <a:r>
              <a:rPr lang="en-US" sz="2000" baseline="30000" dirty="0">
                <a:solidFill>
                  <a:srgbClr val="3366FF"/>
                </a:solidFill>
                <a:sym typeface="Symbol" charset="2"/>
              </a:rPr>
              <a:t>18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 kg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adds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5.7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mass</a:t>
            </a:r>
          </a:p>
          <a:p>
            <a:pPr lvl="1"/>
            <a:r>
              <a:rPr lang="en-US" sz="2000" dirty="0">
                <a:sym typeface="Symbol" charset="2"/>
              </a:rPr>
              <a:t>about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3.7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volume </a:t>
            </a:r>
            <a:r>
              <a:rPr lang="en-US" sz="2000" dirty="0">
                <a:sym typeface="Symbol" charset="2"/>
              </a:rPr>
              <a:t>(CO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is 44 </a:t>
            </a:r>
            <a:r>
              <a:rPr lang="en-US" sz="2000" dirty="0" err="1">
                <a:sym typeface="Symbol" charset="2"/>
              </a:rPr>
              <a:t>g</a:t>
            </a:r>
            <a:r>
              <a:rPr lang="en-US" sz="2000" dirty="0">
                <a:sym typeface="Symbol" charset="2"/>
              </a:rPr>
              <a:t>/mol vs. 29 for air)</a:t>
            </a:r>
            <a:endParaRPr lang="en-US" sz="2000" dirty="0" smtClean="0"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50/50</a:t>
            </a:r>
            <a:r>
              <a:rPr lang="en-US" dirty="0" smtClean="0">
                <a:sym typeface="Symbol" charset="2"/>
              </a:rPr>
              <a:t> to ocean/</a:t>
            </a:r>
            <a:r>
              <a:rPr lang="en-US" sz="2000" dirty="0" smtClean="0">
                <a:sym typeface="Symbol" charset="2"/>
              </a:rPr>
              <a:t>atmosphere, </a:t>
            </a:r>
            <a:r>
              <a:rPr lang="en-US" sz="2000" dirty="0">
                <a:sym typeface="Symbol" charset="2"/>
              </a:rPr>
              <a:t>atmospheric rise is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1.85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</a:t>
            </a:r>
            <a:r>
              <a:rPr lang="en-US" sz="2000" dirty="0">
                <a:sym typeface="Symbol" charset="2"/>
              </a:rPr>
              <a:t>,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volume</a:t>
            </a:r>
          </a:p>
          <a:p>
            <a:pPr lvl="1"/>
            <a:r>
              <a:rPr lang="en-US" sz="2000" dirty="0">
                <a:sym typeface="Symbol" charset="2"/>
              </a:rPr>
              <a:t>this is darn close to what we see on the “Keeling curve” graph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98F2-8CEB-0149-A117-24097952F521}" type="slidenum">
              <a:rPr lang="en-US"/>
              <a:pPr/>
              <a:t>37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CO</a:t>
            </a:r>
            <a:r>
              <a:rPr lang="en-US" baseline="-25000"/>
              <a:t>2</a:t>
            </a:r>
            <a:r>
              <a:rPr lang="en-US"/>
              <a:t> rise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sz="2400" dirty="0"/>
              <a:t>We can do the same thing for the entire fossil fuel history</a:t>
            </a:r>
          </a:p>
          <a:p>
            <a:pPr lvl="1"/>
            <a:r>
              <a:rPr lang="en-US" sz="2000" dirty="0"/>
              <a:t>have gone through </a:t>
            </a:r>
            <a:r>
              <a:rPr lang="en-US" sz="2000" dirty="0">
                <a:solidFill>
                  <a:srgbClr val="3366FF"/>
                </a:solidFill>
              </a:rPr>
              <a:t>1 trillion barrels</a:t>
            </a:r>
            <a:r>
              <a:rPr lang="en-US" sz="2000" dirty="0"/>
              <a:t> of oil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140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Gtoe</a:t>
            </a:r>
            <a:endParaRPr lang="en-US" sz="2000" dirty="0">
              <a:solidFill>
                <a:srgbClr val="3366FF"/>
              </a:solidFill>
              <a:sym typeface="Symbol" charset="2"/>
            </a:endParaRPr>
          </a:p>
          <a:p>
            <a:pPr marL="1085850" lvl="2"/>
            <a:r>
              <a:rPr lang="en-US" sz="1800" dirty="0" err="1">
                <a:sym typeface="Symbol" charset="2"/>
              </a:rPr>
              <a:t>Gtoe</a:t>
            </a:r>
            <a:r>
              <a:rPr lang="en-US" sz="1800" dirty="0">
                <a:sym typeface="Symbol" charset="2"/>
              </a:rPr>
              <a:t> is </a:t>
            </a:r>
            <a:r>
              <a:rPr lang="en-US" sz="1800" dirty="0" err="1">
                <a:sym typeface="Symbol" charset="2"/>
              </a:rPr>
              <a:t>gigaton</a:t>
            </a:r>
            <a:r>
              <a:rPr lang="en-US" sz="1800" dirty="0">
                <a:sym typeface="Symbol" charset="2"/>
              </a:rPr>
              <a:t> (10</a:t>
            </a:r>
            <a:r>
              <a:rPr lang="en-US" sz="1800" baseline="30000" dirty="0">
                <a:sym typeface="Symbol" charset="2"/>
              </a:rPr>
              <a:t>9</a:t>
            </a:r>
            <a:r>
              <a:rPr lang="en-US" sz="1800" dirty="0">
                <a:sym typeface="Symbol" charset="2"/>
              </a:rPr>
              <a:t> ton) oil equivalent (by energy)</a:t>
            </a:r>
          </a:p>
          <a:p>
            <a:pPr lvl="1"/>
            <a:r>
              <a:rPr lang="en-US" sz="2000" dirty="0">
                <a:sym typeface="Symbol" charset="2"/>
              </a:rPr>
              <a:t>used about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160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Gtoe</a:t>
            </a:r>
            <a:r>
              <a:rPr lang="en-US" sz="2000" dirty="0">
                <a:sym typeface="Symbol" charset="2"/>
              </a:rPr>
              <a:t> coal worldwide</a:t>
            </a:r>
          </a:p>
          <a:p>
            <a:pPr marL="1085850" lvl="2"/>
            <a:r>
              <a:rPr lang="en-US" sz="1800" dirty="0">
                <a:sym typeface="Symbol" charset="2"/>
              </a:rPr>
              <a:t>using 40 </a:t>
            </a:r>
            <a:r>
              <a:rPr lang="en-US" sz="1800" dirty="0" err="1">
                <a:sym typeface="Symbol" charset="2"/>
              </a:rPr>
              <a:t>Gtoe</a:t>
            </a:r>
            <a:r>
              <a:rPr lang="en-US" sz="1800" dirty="0">
                <a:sym typeface="Symbol" charset="2"/>
              </a:rPr>
              <a:t> U.S. times </a:t>
            </a:r>
            <a:r>
              <a:rPr lang="en-US" sz="1800" dirty="0">
                <a:solidFill>
                  <a:srgbClr val="FF0000"/>
                </a:solidFill>
                <a:sym typeface="Symbol" charset="2"/>
              </a:rPr>
              <a:t>four</a:t>
            </a:r>
            <a:r>
              <a:rPr lang="en-US" sz="1800" dirty="0">
                <a:sym typeface="Symbol" charset="2"/>
              </a:rPr>
              <a:t>, since U.S. uses 25% of world energy</a:t>
            </a:r>
          </a:p>
          <a:p>
            <a:pPr lvl="1"/>
            <a:r>
              <a:rPr lang="en-US" sz="2000" dirty="0">
                <a:sym typeface="Symbol" charset="2"/>
              </a:rPr>
              <a:t>used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1037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tcf</a:t>
            </a:r>
            <a:r>
              <a:rPr lang="en-US" sz="2000" dirty="0">
                <a:sym typeface="Symbol" charset="2"/>
              </a:rPr>
              <a:t> natural gas in U.S.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27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Gtoe</a:t>
            </a:r>
            <a:r>
              <a:rPr lang="en-US" sz="2000" dirty="0">
                <a:sym typeface="Symbol" charset="2"/>
              </a:rPr>
              <a:t>, so guess </a:t>
            </a:r>
            <a:r>
              <a:rPr lang="en-US" sz="2000" dirty="0">
                <a:solidFill>
                  <a:srgbClr val="FF0000"/>
                </a:solidFill>
                <a:sym typeface="Symbol" charset="2"/>
              </a:rPr>
              <a:t>100 </a:t>
            </a:r>
            <a:r>
              <a:rPr lang="en-US" sz="2000" dirty="0" err="1">
                <a:solidFill>
                  <a:srgbClr val="FF0000"/>
                </a:solidFill>
                <a:sym typeface="Symbol" charset="2"/>
              </a:rPr>
              <a:t>Gtoe</a:t>
            </a:r>
            <a:r>
              <a:rPr lang="en-US" sz="2000" dirty="0">
                <a:sym typeface="Symbol" charset="2"/>
              </a:rPr>
              <a:t> worldwide</a:t>
            </a:r>
          </a:p>
          <a:p>
            <a:pPr lvl="1"/>
            <a:r>
              <a:rPr lang="en-US" sz="2000" dirty="0">
                <a:solidFill>
                  <a:schemeClr val="hlink"/>
                </a:solidFill>
                <a:sym typeface="Symbol" charset="2"/>
              </a:rPr>
              <a:t>400 </a:t>
            </a:r>
            <a:r>
              <a:rPr lang="en-US" sz="2000" dirty="0" err="1">
                <a:solidFill>
                  <a:schemeClr val="hlink"/>
                </a:solidFill>
                <a:sym typeface="Symbol" charset="2"/>
              </a:rPr>
              <a:t>Gtoe</a:t>
            </a:r>
            <a:r>
              <a:rPr lang="en-US" sz="2000" dirty="0">
                <a:solidFill>
                  <a:schemeClr val="hlink"/>
                </a:solidFill>
                <a:sym typeface="Symbol" charset="2"/>
              </a:rPr>
              <a:t> of fossil fuels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1.210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15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kg</a:t>
            </a:r>
            <a:r>
              <a:rPr lang="en-US" sz="2000" dirty="0">
                <a:sym typeface="Symbol" charset="2"/>
              </a:rPr>
              <a:t> of 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(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3</a:t>
            </a:r>
            <a:r>
              <a:rPr lang="en-US" sz="2000" dirty="0">
                <a:sym typeface="Symbol" charset="2"/>
              </a:rPr>
              <a:t> FF mass)</a:t>
            </a:r>
          </a:p>
          <a:p>
            <a:pPr lvl="1"/>
            <a:r>
              <a:rPr lang="en-US" sz="2000" dirty="0">
                <a:solidFill>
                  <a:srgbClr val="9043B0"/>
                </a:solidFill>
                <a:sym typeface="Symbol" charset="2"/>
              </a:rPr>
              <a:t>228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of atmosphere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mass</a:t>
            </a:r>
            <a:r>
              <a:rPr lang="en-US" sz="2000" dirty="0">
                <a:sym typeface="Symbol" charset="2"/>
              </a:rPr>
              <a:t>;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150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volume</a:t>
            </a:r>
          </a:p>
          <a:p>
            <a:pPr lvl="1"/>
            <a:r>
              <a:rPr lang="en-US" sz="2000" dirty="0">
                <a:sym typeface="Symbol" charset="2"/>
              </a:rPr>
              <a:t>half into atmosphere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75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increase</a:t>
            </a:r>
          </a:p>
          <a:p>
            <a:pPr lvl="1"/>
            <a:r>
              <a:rPr lang="en-US" sz="2000" dirty="0">
                <a:sym typeface="Symbol" charset="2"/>
              </a:rPr>
              <a:t>see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100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ppm</a:t>
            </a:r>
            <a:r>
              <a:rPr lang="en-US" sz="2000" dirty="0">
                <a:sym typeface="Symbol" charset="2"/>
              </a:rPr>
              <a:t> increase (280 </a:t>
            </a:r>
            <a:r>
              <a:rPr lang="en-US" sz="2000" dirty="0" err="1">
                <a:sym typeface="Symbol" charset="2"/>
              </a:rPr>
              <a:t>ppm</a:t>
            </a:r>
            <a:r>
              <a:rPr lang="en-US" sz="2000" dirty="0">
                <a:sym typeface="Symbol" charset="2"/>
              </a:rPr>
              <a:t> pre-industrial to 380 </a:t>
            </a:r>
            <a:r>
              <a:rPr lang="en-US" sz="2000" dirty="0" err="1">
                <a:sym typeface="Symbol" charset="2"/>
              </a:rPr>
              <a:t>ppm</a:t>
            </a:r>
            <a:r>
              <a:rPr lang="en-US" sz="2000" dirty="0">
                <a:sym typeface="Symbol" charset="2"/>
              </a:rPr>
              <a:t>)</a:t>
            </a:r>
          </a:p>
          <a:p>
            <a:r>
              <a:rPr lang="en-US" sz="2400" dirty="0">
                <a:sym typeface="Symbol" charset="2"/>
              </a:rPr>
              <a:t>So the CO</a:t>
            </a:r>
            <a:r>
              <a:rPr lang="en-US" sz="2400" baseline="-25000" dirty="0">
                <a:sym typeface="Symbol" charset="2"/>
              </a:rPr>
              <a:t>2</a:t>
            </a:r>
            <a:r>
              <a:rPr lang="en-US" sz="2400" dirty="0">
                <a:sym typeface="Symbol" charset="2"/>
              </a:rPr>
              <a:t> increase is </a:t>
            </a:r>
            <a:r>
              <a:rPr lang="en-US" sz="2400" i="1" dirty="0">
                <a:solidFill>
                  <a:srgbClr val="CA8A01"/>
                </a:solidFill>
                <a:sym typeface="Symbol" charset="2"/>
              </a:rPr>
              <a:t>absolutely expected</a:t>
            </a:r>
            <a:r>
              <a:rPr lang="en-US" sz="2400" dirty="0">
                <a:sym typeface="Symbol" charset="2"/>
              </a:rPr>
              <a:t>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mospheric_Transmission.png"/>
          <p:cNvPicPr>
            <a:picLocks noChangeAspect="1"/>
          </p:cNvPicPr>
          <p:nvPr/>
        </p:nvPicPr>
        <p:blipFill>
          <a:blip r:embed="rId3">
            <a:alphaModFix amt="21000"/>
          </a:blip>
          <a:srcRect l="9779" t="10843" r="3206" b="7910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99660" y="2925402"/>
            <a:ext cx="2431381" cy="92311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4B48-9F7A-7E4A-9257-A7914D0CBCF5}" type="slidenum">
              <a:rPr lang="en-US"/>
              <a:pPr/>
              <a:t>38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Temperature Rise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you add to the blanket, </a:t>
            </a:r>
            <a:r>
              <a:rPr lang="en-US" dirty="0">
                <a:solidFill>
                  <a:srgbClr val="CA8A01"/>
                </a:solidFill>
              </a:rPr>
              <a:t>expect </a:t>
            </a:r>
            <a:r>
              <a:rPr lang="en-US" dirty="0"/>
              <a:t>to get </a:t>
            </a:r>
            <a:r>
              <a:rPr lang="en-US" dirty="0" smtClean="0"/>
              <a:t>warmer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Applying </a:t>
            </a:r>
            <a:r>
              <a:rPr lang="en-US" i="1" dirty="0" smtClean="0">
                <a:solidFill>
                  <a:srgbClr val="3366FF"/>
                </a:solidFill>
              </a:rPr>
              <a:t>σT</a:t>
            </a:r>
            <a:r>
              <a:rPr lang="en-US" baseline="30000" dirty="0" smtClean="0">
                <a:solidFill>
                  <a:srgbClr val="3366FF"/>
                </a:solidFill>
              </a:rPr>
              <a:t>4</a:t>
            </a:r>
            <a:r>
              <a:rPr lang="en-US" dirty="0" smtClean="0"/>
              <a:t> in </a:t>
            </a:r>
            <a:r>
              <a:rPr lang="en-US" dirty="0" err="1" smtClean="0"/>
              <a:t>radiative</a:t>
            </a:r>
            <a:r>
              <a:rPr lang="en-US" dirty="0" smtClean="0"/>
              <a:t> equilibrium, Earth is </a:t>
            </a:r>
            <a:r>
              <a:rPr lang="en-US" dirty="0" smtClean="0">
                <a:solidFill>
                  <a:srgbClr val="9043B0"/>
                </a:solidFill>
              </a:rPr>
              <a:t>255 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actual number is </a:t>
            </a:r>
            <a:r>
              <a:rPr lang="en-US" dirty="0" smtClean="0">
                <a:solidFill>
                  <a:srgbClr val="3366FF"/>
                </a:solidFill>
              </a:rPr>
              <a:t>288 K</a:t>
            </a:r>
            <a:r>
              <a:rPr lang="en-US" dirty="0" smtClean="0"/>
              <a:t>, thanks to </a:t>
            </a:r>
            <a:r>
              <a:rPr lang="en-US" dirty="0" smtClean="0">
                <a:solidFill>
                  <a:srgbClr val="9043B0"/>
                </a:solidFill>
              </a:rPr>
              <a:t>33 K</a:t>
            </a:r>
            <a:r>
              <a:rPr lang="en-US" dirty="0" smtClean="0"/>
              <a:t> greenhouse effect</a:t>
            </a:r>
          </a:p>
          <a:p>
            <a:pPr>
              <a:lnSpc>
                <a:spcPct val="90000"/>
              </a:lnSpc>
            </a:pPr>
            <a:r>
              <a:rPr lang="en-US" dirty="0"/>
              <a:t>How much warmer?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We know that </a:t>
            </a:r>
            <a:r>
              <a:rPr lang="en-US" dirty="0" smtClean="0">
                <a:solidFill>
                  <a:srgbClr val="3366FF"/>
                </a:solidFill>
              </a:rPr>
              <a:t>7</a:t>
            </a:r>
            <a:r>
              <a:rPr lang="en-US" dirty="0">
                <a:solidFill>
                  <a:srgbClr val="3366FF"/>
                </a:solidFill>
                <a:sym typeface="Symbol" charset="2"/>
              </a:rPr>
              <a:t>C</a:t>
            </a:r>
            <a:r>
              <a:rPr lang="en-US" dirty="0" smtClean="0">
                <a:sym typeface="Symbol" charset="2"/>
              </a:rPr>
              <a:t> of the 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33°C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 greenhouse </a:t>
            </a:r>
            <a:r>
              <a:rPr lang="en-US" dirty="0" smtClean="0">
                <a:sym typeface="Symbol" charset="2"/>
              </a:rPr>
              <a:t>effect is from </a:t>
            </a:r>
            <a:r>
              <a:rPr lang="en-US" dirty="0">
                <a:solidFill>
                  <a:srgbClr val="CA8A01"/>
                </a:solidFill>
                <a:sym typeface="Symbol" charset="2"/>
              </a:rPr>
              <a:t>CO</a:t>
            </a:r>
            <a:r>
              <a:rPr lang="en-US" baseline="-25000" dirty="0">
                <a:solidFill>
                  <a:srgbClr val="CA8A01"/>
                </a:solidFill>
                <a:sym typeface="Symbol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Have gone from </a:t>
            </a:r>
            <a:r>
              <a:rPr lang="en-US" dirty="0">
                <a:solidFill>
                  <a:srgbClr val="3366FF"/>
                </a:solidFill>
                <a:sym typeface="Symbol" charset="2"/>
              </a:rPr>
              <a:t>280 </a:t>
            </a:r>
            <a:r>
              <a:rPr lang="en-US" dirty="0">
                <a:sym typeface="Symbol" charset="2"/>
              </a:rPr>
              <a:t>to </a:t>
            </a:r>
            <a:r>
              <a:rPr lang="en-US" dirty="0">
                <a:solidFill>
                  <a:srgbClr val="3366FF"/>
                </a:solidFill>
                <a:sym typeface="Symbol" charset="2"/>
              </a:rPr>
              <a:t>385 </a:t>
            </a:r>
            <a:r>
              <a:rPr lang="en-US" dirty="0" err="1">
                <a:sym typeface="Symbol" charset="2"/>
              </a:rPr>
              <a:t>ppm</a:t>
            </a:r>
            <a:r>
              <a:rPr lang="en-US" dirty="0">
                <a:sym typeface="Symbol" charset="2"/>
              </a:rPr>
              <a:t> (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11/8</a:t>
            </a:r>
            <a:r>
              <a:rPr lang="en-US" dirty="0">
                <a:sym typeface="Symbol" charset="2"/>
              </a:rPr>
              <a:t> times as much, or 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3/8</a:t>
            </a:r>
            <a:r>
              <a:rPr lang="en-US" dirty="0">
                <a:sym typeface="Symbol" charset="2"/>
              </a:rPr>
              <a:t> increase)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This should translate into 73/8 = 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21/8</a:t>
            </a:r>
            <a:r>
              <a:rPr lang="en-US" dirty="0">
                <a:sym typeface="Symbol" charset="2"/>
              </a:rPr>
              <a:t> = 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2.6C change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takes some time because oceans are slow to respond, having </a:t>
            </a:r>
            <a:r>
              <a:rPr lang="en-US" i="1" dirty="0"/>
              <a:t>enormous</a:t>
            </a:r>
            <a:r>
              <a:rPr lang="en-US" dirty="0"/>
              <a:t> </a:t>
            </a:r>
            <a:r>
              <a:rPr lang="en-US" i="1" dirty="0">
                <a:solidFill>
                  <a:srgbClr val="CA8A01"/>
                </a:solidFill>
              </a:rPr>
              <a:t>heat capacity</a:t>
            </a:r>
          </a:p>
          <a:p>
            <a:pPr>
              <a:lnSpc>
                <a:spcPct val="90000"/>
              </a:lnSpc>
            </a:pPr>
            <a:r>
              <a:rPr lang="en-US" dirty="0"/>
              <a:t>Should be </a:t>
            </a:r>
            <a:r>
              <a:rPr lang="en-US" i="1" dirty="0">
                <a:solidFill>
                  <a:srgbClr val="CA8A01"/>
                </a:solidFill>
              </a:rPr>
              <a:t>NO SURPRISE </a:t>
            </a:r>
            <a:r>
              <a:rPr lang="en-US" dirty="0"/>
              <a:t>that burning loads of fossil fuels makes us warmer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actually hard to understand!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37" y="12958"/>
            <a:ext cx="3304474" cy="621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2726" y="12958"/>
            <a:ext cx="3304474" cy="621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often </a:t>
            </a:r>
            <a:r>
              <a:rPr lang="en-US" i="1" dirty="0" smtClean="0">
                <a:solidFill>
                  <a:srgbClr val="CA8A01"/>
                </a:solidFill>
              </a:rPr>
              <a:t>know more than we think </a:t>
            </a:r>
            <a:r>
              <a:rPr lang="en-US" dirty="0" smtClean="0"/>
              <a:t>about a problem</a:t>
            </a:r>
          </a:p>
          <a:p>
            <a:r>
              <a:rPr lang="en-US" dirty="0" smtClean="0"/>
              <a:t>Real world problems </a:t>
            </a:r>
            <a:r>
              <a:rPr lang="en-US" i="1" dirty="0" smtClean="0">
                <a:solidFill>
                  <a:srgbClr val="CA8A01"/>
                </a:solidFill>
              </a:rPr>
              <a:t>don’t come with tidy numbers </a:t>
            </a:r>
            <a:r>
              <a:rPr lang="en-US" dirty="0" smtClean="0"/>
              <a:t>attached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Estimation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CA8A01"/>
                </a:solidFill>
              </a:rPr>
              <a:t>multiple techniques </a:t>
            </a:r>
            <a:r>
              <a:rPr lang="en-US" dirty="0" smtClean="0"/>
              <a:t>often fruitful</a:t>
            </a:r>
          </a:p>
          <a:p>
            <a:r>
              <a:rPr lang="en-US" dirty="0" smtClean="0"/>
              <a:t>Every congressperson should have an </a:t>
            </a:r>
            <a:r>
              <a:rPr lang="en-US" i="1" dirty="0" smtClean="0">
                <a:solidFill>
                  <a:srgbClr val="CA8A01"/>
                </a:solidFill>
              </a:rPr>
              <a:t>estimator </a:t>
            </a:r>
            <a:r>
              <a:rPr lang="en-US" dirty="0" smtClean="0"/>
              <a:t>on staff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LISTEN </a:t>
            </a:r>
            <a:r>
              <a:rPr lang="en-US" dirty="0" smtClean="0"/>
              <a:t>to them!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to Clarify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Black: generic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Orange-brown italics: emphasis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assumptions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Blue: constants/knowledge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Purple: results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A note on numbers:</a:t>
            </a:r>
          </a:p>
          <a:p>
            <a:pPr lvl="1"/>
            <a:r>
              <a:rPr lang="en-US" dirty="0" err="1" smtClean="0"/>
              <a:t>π</a:t>
            </a:r>
            <a:r>
              <a:rPr lang="en-US" dirty="0" smtClean="0"/>
              <a:t> = 3 = sqrt(10) = 10/3</a:t>
            </a:r>
          </a:p>
          <a:p>
            <a:pPr lvl="1"/>
            <a:r>
              <a:rPr lang="en-US" dirty="0" smtClean="0"/>
              <a:t>2 ≠ 3, but 8 ≈ 9</a:t>
            </a:r>
          </a:p>
          <a:p>
            <a:pPr lvl="1"/>
            <a:r>
              <a:rPr lang="en-US" i="1" dirty="0" err="1" smtClean="0">
                <a:solidFill>
                  <a:srgbClr val="3366FF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h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k</a:t>
            </a:r>
            <a:r>
              <a:rPr lang="en-US" baseline="-25000" dirty="0" err="1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σ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N</a:t>
            </a:r>
            <a:r>
              <a:rPr lang="en-US" baseline="-25000" dirty="0" smtClean="0">
                <a:solidFill>
                  <a:srgbClr val="3366FF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μ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ε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R</a:t>
            </a:r>
            <a:r>
              <a:rPr lang="en-US" baseline="-25000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r</a:t>
            </a:r>
            <a:r>
              <a:rPr lang="en-US" baseline="-25000" dirty="0" err="1" smtClean="0">
                <a:solidFill>
                  <a:srgbClr val="3366FF"/>
                </a:solidFill>
              </a:rPr>
              <a:t>AU</a:t>
            </a:r>
            <a:r>
              <a:rPr lang="en-US" dirty="0" smtClean="0"/>
              <a:t>, etc. by memory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</a:t>
            </a:r>
            <a:r>
              <a:rPr lang="en-US" i="1" dirty="0" smtClean="0">
                <a:solidFill>
                  <a:srgbClr val="CA8A01"/>
                </a:solidFill>
              </a:rPr>
              <a:t>piano tuners</a:t>
            </a:r>
            <a:r>
              <a:rPr lang="en-US" i="1" dirty="0" smtClean="0">
                <a:solidFill>
                  <a:srgbClr val="F4AE02"/>
                </a:solidFill>
              </a:rPr>
              <a:t> </a:t>
            </a:r>
            <a:r>
              <a:rPr lang="en-US" dirty="0" smtClean="0"/>
              <a:t>in Chicago?</a:t>
            </a:r>
          </a:p>
          <a:p>
            <a:r>
              <a:rPr lang="en-US" dirty="0" smtClean="0"/>
              <a:t>How many molecules from </a:t>
            </a:r>
            <a:r>
              <a:rPr lang="en-US" i="1" dirty="0" smtClean="0">
                <a:solidFill>
                  <a:srgbClr val="CA8A01"/>
                </a:solidFill>
              </a:rPr>
              <a:t>Julius Caesar’s last breath </a:t>
            </a:r>
            <a:r>
              <a:rPr lang="en-US" dirty="0" smtClean="0"/>
              <a:t>do you draw in on each breath?</a:t>
            </a:r>
          </a:p>
          <a:p>
            <a:r>
              <a:rPr lang="en-US" dirty="0" smtClean="0"/>
              <a:t>How far does a car travel before a </a:t>
            </a:r>
            <a:r>
              <a:rPr lang="en-US" i="1" dirty="0" smtClean="0">
                <a:solidFill>
                  <a:srgbClr val="CA8A01"/>
                </a:solidFill>
              </a:rPr>
              <a:t>one-molecule layer </a:t>
            </a:r>
            <a:r>
              <a:rPr lang="en-US" dirty="0" smtClean="0"/>
              <a:t>is worn from the tire?</a:t>
            </a:r>
          </a:p>
          <a:p>
            <a:r>
              <a:rPr lang="en-US" dirty="0" smtClean="0"/>
              <a:t>How many </a:t>
            </a:r>
            <a:r>
              <a:rPr lang="en-US" i="1" dirty="0" smtClean="0">
                <a:solidFill>
                  <a:srgbClr val="CA8A01"/>
                </a:solidFill>
              </a:rPr>
              <a:t>laser pointers </a:t>
            </a:r>
            <a:r>
              <a:rPr lang="en-US" dirty="0" smtClean="0"/>
              <a:t>would it take to visibly illuminate the </a:t>
            </a:r>
            <a:r>
              <a:rPr lang="en-US" i="1" dirty="0" smtClean="0">
                <a:solidFill>
                  <a:srgbClr val="CA8A01"/>
                </a:solidFill>
              </a:rPr>
              <a:t>Moon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heavy is a typical </a:t>
            </a:r>
            <a:r>
              <a:rPr lang="en-US" i="1" dirty="0" smtClean="0">
                <a:solidFill>
                  <a:srgbClr val="CA8A01"/>
                </a:solidFill>
              </a:rPr>
              <a:t>cloud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Book: </a:t>
            </a:r>
            <a:r>
              <a:rPr lang="en-US" dirty="0" err="1" smtClean="0"/>
              <a:t>Guesstimation</a:t>
            </a:r>
            <a:r>
              <a:rPr lang="en-US" dirty="0" smtClean="0"/>
              <a:t> (by Weinstein and Adam)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guesstimation-book.jpg"/>
          <p:cNvPicPr>
            <a:picLocks noChangeAspect="1"/>
          </p:cNvPicPr>
          <p:nvPr/>
        </p:nvPicPr>
        <p:blipFill>
          <a:blip r:embed="rId2"/>
          <a:srcRect l="20813" t="14077" r="26468"/>
          <a:stretch>
            <a:fillRect/>
          </a:stretch>
        </p:blipFill>
        <p:spPr>
          <a:xfrm>
            <a:off x="7135397" y="4232217"/>
            <a:ext cx="1606875" cy="261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Fermi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kids are </a:t>
            </a:r>
            <a:r>
              <a:rPr lang="en-US" i="1" dirty="0" smtClean="0">
                <a:solidFill>
                  <a:srgbClr val="CA8A01"/>
                </a:solidFill>
              </a:rPr>
              <a:t>laughing so hard </a:t>
            </a:r>
            <a:r>
              <a:rPr lang="en-US" dirty="0" smtClean="0"/>
              <a:t>right now that milk (or cultural equivalent) is streaming out of their noses?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7 billion people in world</a:t>
            </a:r>
          </a:p>
          <a:p>
            <a:r>
              <a:rPr lang="en-US" dirty="0" smtClean="0"/>
              <a:t>life expectancy: </a:t>
            </a:r>
            <a:r>
              <a:rPr lang="en-US" dirty="0" smtClean="0">
                <a:solidFill>
                  <a:srgbClr val="FF0000"/>
                </a:solidFill>
              </a:rPr>
              <a:t>60 years</a:t>
            </a:r>
            <a:endParaRPr lang="en-US" dirty="0" smtClean="0">
              <a:solidFill>
                <a:srgbClr val="FF0000"/>
              </a:solidFill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vulnerable age: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4 to 10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10% of life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700 million </a:t>
            </a:r>
            <a:r>
              <a:rPr lang="en-US" dirty="0" smtClean="0">
                <a:sym typeface="Symbol" charset="2"/>
              </a:rPr>
              <a:t>at risk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half</a:t>
            </a:r>
            <a:r>
              <a:rPr lang="en-US" dirty="0" smtClean="0"/>
              <a:t> of people have had this experience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350 M</a:t>
            </a:r>
            <a:r>
              <a:rPr lang="en-US" dirty="0" smtClean="0">
                <a:sym typeface="Symbol" charset="2"/>
              </a:rPr>
              <a:t> at risk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once-in-lifetime</a:t>
            </a:r>
            <a:r>
              <a:rPr lang="en-US" dirty="0" smtClean="0"/>
              <a:t> event, </a:t>
            </a:r>
            <a:r>
              <a:rPr lang="en-US" dirty="0" smtClean="0">
                <a:solidFill>
                  <a:srgbClr val="FF0000"/>
                </a:solidFill>
              </a:rPr>
              <a:t>10 sec</a:t>
            </a:r>
            <a:r>
              <a:rPr lang="en-US" dirty="0" smtClean="0"/>
              <a:t> duration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10/(6×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π×10</a:t>
            </a:r>
            <a:r>
              <a:rPr lang="en-US" baseline="30000" dirty="0" smtClean="0">
                <a:solidFill>
                  <a:srgbClr val="3366FF"/>
                </a:solidFill>
                <a:sym typeface="Symbol" charset="2"/>
              </a:rPr>
              <a:t>7</a:t>
            </a:r>
            <a:r>
              <a:rPr lang="en-US" dirty="0" smtClean="0">
                <a:sym typeface="Symbol" charset="2"/>
              </a:rPr>
              <a:t>)</a:t>
            </a:r>
          </a:p>
          <a:p>
            <a:r>
              <a:rPr lang="en-US" dirty="0" smtClean="0">
                <a:sym typeface="Symbol" charset="2"/>
              </a:rPr>
              <a:t>350 M × 0.5×10</a:t>
            </a:r>
            <a:r>
              <a:rPr lang="en-US" baseline="30000" dirty="0" smtClean="0">
                <a:sym typeface="Symbol" charset="2"/>
              </a:rPr>
              <a:t>−7</a:t>
            </a:r>
            <a:r>
              <a:rPr lang="en-US" dirty="0" smtClean="0">
                <a:sym typeface="Symbol" charset="2"/>
              </a:rPr>
              <a:t> ≈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20</a:t>
            </a:r>
            <a:endParaRPr lang="en-US" dirty="0" smtClean="0">
              <a:solidFill>
                <a:srgbClr val="9043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2071"/>
          </a:xfrm>
        </p:spPr>
        <p:txBody>
          <a:bodyPr/>
          <a:lstStyle/>
          <a:p>
            <a:r>
              <a:rPr lang="en-US" dirty="0" smtClean="0"/>
              <a:t>Fermi Approach Applied to Exponentials</a:t>
            </a:r>
            <a:endParaRPr lang="en-US" dirty="0"/>
          </a:p>
        </p:txBody>
      </p:sp>
      <p:pic>
        <p:nvPicPr>
          <p:cNvPr id="8" name="Picture 7" descr="us-t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709"/>
            <a:ext cx="4389706" cy="3292279"/>
          </a:xfrm>
          <a:prstGeom prst="rect">
            <a:avLst/>
          </a:prstGeom>
        </p:spPr>
      </p:pic>
      <p:pic>
        <p:nvPicPr>
          <p:cNvPr id="9" name="Picture 8" descr="us-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95" y="1216709"/>
            <a:ext cx="4389706" cy="3292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853" y="4846274"/>
            <a:ext cx="8639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Sum of all forms of energy used in the U.S. (fossil fuels, nuclear, hydro, wood, etc.)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curve is exponential at </a:t>
            </a:r>
            <a:r>
              <a:rPr lang="en-US" dirty="0" smtClean="0">
                <a:solidFill>
                  <a:srgbClr val="3366FF"/>
                </a:solidFill>
              </a:rPr>
              <a:t>2.9%</a:t>
            </a:r>
            <a:r>
              <a:rPr lang="en-US" dirty="0" smtClean="0"/>
              <a:t> per year growth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World is at </a:t>
            </a:r>
            <a:r>
              <a:rPr lang="en-US" dirty="0" smtClean="0">
                <a:solidFill>
                  <a:srgbClr val="3366FF"/>
                </a:solidFill>
              </a:rPr>
              <a:t>12 TW</a:t>
            </a:r>
            <a:r>
              <a:rPr lang="en-US" dirty="0" smtClean="0"/>
              <a:t> now; pick 2.3% rate, mapping to 10× per 100 yrs.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6313" y="3744849"/>
            <a:ext cx="306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A8A01"/>
                </a:solidFill>
              </a:rPr>
              <a:t>logarithmic plot of the same</a:t>
            </a:r>
            <a:endParaRPr lang="en-US" i="1" dirty="0">
              <a:solidFill>
                <a:srgbClr val="CA8A0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135" y="420315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9711" y="419148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94422" y="420315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33254" y="419148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12" y="685434"/>
            <a:ext cx="7316176" cy="5487132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1827180" y="2978684"/>
            <a:ext cx="3344184" cy="2619948"/>
            <a:chOff x="1827180" y="2978684"/>
            <a:chExt cx="3344184" cy="26199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7180" y="3317238"/>
              <a:ext cx="3006424" cy="1588"/>
            </a:xfrm>
            <a:prstGeom prst="line">
              <a:avLst/>
            </a:prstGeom>
            <a:ln>
              <a:solidFill>
                <a:srgbClr val="9043B0"/>
              </a:solidFill>
            </a:ln>
            <a:effectLst>
              <a:outerShdw blurRad="40000" dist="20000" dir="5400000" rotWithShape="0">
                <a:srgbClr val="9043B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693304" y="4457538"/>
              <a:ext cx="2280600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78248" y="2978684"/>
              <a:ext cx="19869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power output of sun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402153" y="4300704"/>
              <a:ext cx="1199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1400 years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1827180" y="1459502"/>
            <a:ext cx="5676755" cy="4139923"/>
            <a:chOff x="1827180" y="1459502"/>
            <a:chExt cx="5676755" cy="413992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27180" y="1477207"/>
              <a:ext cx="5377871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145133" y="3538713"/>
              <a:ext cx="4119837" cy="1588"/>
            </a:xfrm>
            <a:prstGeom prst="line">
              <a:avLst/>
            </a:prstGeom>
            <a:ln>
              <a:solidFill>
                <a:srgbClr val="9043B0"/>
              </a:solidFill>
            </a:ln>
            <a:effectLst>
              <a:outerShdw blurRad="40000" dist="20000" dir="5400000" rotWithShape="0">
                <a:srgbClr val="9043B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30648" y="1459502"/>
              <a:ext cx="41457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power output of the entire Milky Way galaxy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734724" y="3253235"/>
              <a:ext cx="1199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2500 years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27180" y="4844848"/>
            <a:ext cx="1283748" cy="755371"/>
            <a:chOff x="1827180" y="4844848"/>
            <a:chExt cx="1283748" cy="75537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27180" y="4885151"/>
              <a:ext cx="945987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416030" y="5242288"/>
              <a:ext cx="714275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2564184" y="5053038"/>
              <a:ext cx="7549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421 yr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27180" y="4546597"/>
            <a:ext cx="4503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solar power reaching Earth’s upper atmosphere</a:t>
            </a:r>
            <a:endParaRPr lang="en-US" sz="1600" dirty="0">
              <a:solidFill>
                <a:srgbClr val="9043B0"/>
              </a:solidFill>
            </a:endParaRPr>
          </a:p>
        </p:txBody>
      </p:sp>
      <p:grpSp>
        <p:nvGrpSpPr>
          <p:cNvPr id="6" name="Group 43"/>
          <p:cNvGrpSpPr/>
          <p:nvPr/>
        </p:nvGrpSpPr>
        <p:grpSpPr>
          <a:xfrm>
            <a:off x="1827180" y="4940098"/>
            <a:ext cx="972599" cy="754934"/>
            <a:chOff x="1827180" y="4940098"/>
            <a:chExt cx="972599" cy="75493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827180" y="5069915"/>
              <a:ext cx="703468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266290" y="5335861"/>
              <a:ext cx="528717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253035" y="5148288"/>
              <a:ext cx="7549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336 yr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27180" y="4743447"/>
            <a:ext cx="3226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solar power reaching Earth’s land</a:t>
            </a:r>
            <a:endParaRPr lang="en-US" sz="1600" dirty="0">
              <a:solidFill>
                <a:srgbClr val="9043B0"/>
              </a:solidFill>
            </a:endParaRPr>
          </a:p>
        </p:txBody>
      </p:sp>
      <p:pic>
        <p:nvPicPr>
          <p:cNvPr id="45" name="Picture 44" descr="earth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41" y="5960025"/>
            <a:ext cx="1083600" cy="891570"/>
          </a:xfrm>
          <a:prstGeom prst="rect">
            <a:avLst/>
          </a:prstGeom>
        </p:spPr>
      </p:pic>
      <p:pic>
        <p:nvPicPr>
          <p:cNvPr id="47" name="Picture 46" descr="galax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91" y="6063615"/>
            <a:ext cx="982980" cy="760095"/>
          </a:xfrm>
          <a:prstGeom prst="rect">
            <a:avLst/>
          </a:prstGeom>
        </p:spPr>
      </p:pic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457200" y="1701"/>
            <a:ext cx="8229600" cy="683734"/>
          </a:xfrm>
        </p:spPr>
        <p:txBody>
          <a:bodyPr/>
          <a:lstStyle/>
          <a:p>
            <a:r>
              <a:rPr lang="en-US" dirty="0" smtClean="0"/>
              <a:t>Extrapolating at 10× per Century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4649" y="4558126"/>
            <a:ext cx="891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all solar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2714" y="478005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land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0" y="5390232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12 TW </a:t>
            </a:r>
            <a:r>
              <a:rPr lang="en-US" dirty="0" smtClean="0"/>
              <a:t>today</a:t>
            </a:r>
          </a:p>
          <a:p>
            <a:pPr algn="ctr"/>
            <a:r>
              <a:rPr lang="en-US" dirty="0" smtClean="0"/>
              <a:t>(1.2×10</a:t>
            </a:r>
            <a:r>
              <a:rPr lang="en-US" baseline="30000" dirty="0" smtClean="0"/>
              <a:t>13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505416" y="5601014"/>
            <a:ext cx="32176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6" name="Picture 45" descr="s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185" y="6063615"/>
            <a:ext cx="857250" cy="79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8" grpId="0"/>
      <p:bldP spid="38" grpId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6"/>
            <a:ext cx="8229600" cy="774957"/>
          </a:xfrm>
        </p:spPr>
        <p:txBody>
          <a:bodyPr/>
          <a:lstStyle/>
          <a:p>
            <a:r>
              <a:rPr lang="en-US" sz="3200" dirty="0" smtClean="0"/>
              <a:t>Waste Heat Boils Planet (not Global Warming)</a:t>
            </a:r>
            <a:endParaRPr lang="en-US" sz="3200" dirty="0"/>
          </a:p>
        </p:txBody>
      </p:sp>
      <p:pic>
        <p:nvPicPr>
          <p:cNvPr id="3" name="Picture 2" descr="t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12" y="750224"/>
            <a:ext cx="7316176" cy="5487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8325" y="4638948"/>
            <a:ext cx="179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body temperature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028" y="4039784"/>
            <a:ext cx="116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water boils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690" y="3505410"/>
            <a:ext cx="127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paper burns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8359" y="2336094"/>
            <a:ext cx="116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steel melts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840" y="1425938"/>
            <a:ext cx="240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9043B0"/>
                </a:solidFill>
              </a:rPr>
              <a:t>sun surface temperature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24567" y="5100034"/>
            <a:ext cx="1143000" cy="336551"/>
          </a:xfrm>
          <a:custGeom>
            <a:avLst/>
            <a:gdLst>
              <a:gd name="connsiteX0" fmla="*/ 0 w 1143000"/>
              <a:gd name="connsiteY0" fmla="*/ 336551 h 336551"/>
              <a:gd name="connsiteX1" fmla="*/ 211666 w 1143000"/>
              <a:gd name="connsiteY1" fmla="*/ 306917 h 336551"/>
              <a:gd name="connsiteX2" fmla="*/ 355600 w 1143000"/>
              <a:gd name="connsiteY2" fmla="*/ 268817 h 336551"/>
              <a:gd name="connsiteX3" fmla="*/ 448733 w 1143000"/>
              <a:gd name="connsiteY3" fmla="*/ 222251 h 336551"/>
              <a:gd name="connsiteX4" fmla="*/ 554566 w 1143000"/>
              <a:gd name="connsiteY4" fmla="*/ 150284 h 336551"/>
              <a:gd name="connsiteX5" fmla="*/ 647700 w 1143000"/>
              <a:gd name="connsiteY5" fmla="*/ 99484 h 336551"/>
              <a:gd name="connsiteX6" fmla="*/ 787400 w 1143000"/>
              <a:gd name="connsiteY6" fmla="*/ 40217 h 336551"/>
              <a:gd name="connsiteX7" fmla="*/ 935566 w 1143000"/>
              <a:gd name="connsiteY7" fmla="*/ 14817 h 336551"/>
              <a:gd name="connsiteX8" fmla="*/ 1075266 w 1143000"/>
              <a:gd name="connsiteY8" fmla="*/ 2117 h 336551"/>
              <a:gd name="connsiteX9" fmla="*/ 1143000 w 1143000"/>
              <a:gd name="connsiteY9" fmla="*/ 2117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336551">
                <a:moveTo>
                  <a:pt x="0" y="336551"/>
                </a:moveTo>
                <a:cubicBezTo>
                  <a:pt x="76199" y="327378"/>
                  <a:pt x="152399" y="318206"/>
                  <a:pt x="211666" y="306917"/>
                </a:cubicBezTo>
                <a:cubicBezTo>
                  <a:pt x="270933" y="295628"/>
                  <a:pt x="316089" y="282928"/>
                  <a:pt x="355600" y="268817"/>
                </a:cubicBezTo>
                <a:cubicBezTo>
                  <a:pt x="395111" y="254706"/>
                  <a:pt x="415572" y="242006"/>
                  <a:pt x="448733" y="222251"/>
                </a:cubicBezTo>
                <a:cubicBezTo>
                  <a:pt x="481894" y="202496"/>
                  <a:pt x="521405" y="170745"/>
                  <a:pt x="554566" y="150284"/>
                </a:cubicBezTo>
                <a:cubicBezTo>
                  <a:pt x="587727" y="129823"/>
                  <a:pt x="608894" y="117829"/>
                  <a:pt x="647700" y="99484"/>
                </a:cubicBezTo>
                <a:cubicBezTo>
                  <a:pt x="686506" y="81140"/>
                  <a:pt x="739422" y="54328"/>
                  <a:pt x="787400" y="40217"/>
                </a:cubicBezTo>
                <a:cubicBezTo>
                  <a:pt x="835378" y="26106"/>
                  <a:pt x="887589" y="21167"/>
                  <a:pt x="935566" y="14817"/>
                </a:cubicBezTo>
                <a:cubicBezTo>
                  <a:pt x="983543" y="8467"/>
                  <a:pt x="1040694" y="4234"/>
                  <a:pt x="1075266" y="2117"/>
                </a:cubicBezTo>
                <a:cubicBezTo>
                  <a:pt x="1109838" y="0"/>
                  <a:pt x="1143000" y="2117"/>
                  <a:pt x="1143000" y="2117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7292" y="4796150"/>
            <a:ext cx="172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CA8A01"/>
                </a:solidFill>
              </a:rPr>
              <a:t>global warming?</a:t>
            </a:r>
            <a:endParaRPr lang="en-US" sz="1600" i="1" dirty="0">
              <a:solidFill>
                <a:srgbClr val="CA8A0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6820" y="1764492"/>
            <a:ext cx="3918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A8A01"/>
                </a:solidFill>
              </a:rPr>
              <a:t>thermodynamic </a:t>
            </a:r>
            <a:r>
              <a:rPr lang="en-US" dirty="0" smtClean="0"/>
              <a:t>consequence of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arbitrary </a:t>
            </a:r>
            <a:r>
              <a:rPr lang="en-US" dirty="0" smtClean="0">
                <a:solidFill>
                  <a:srgbClr val="000000"/>
                </a:solidFill>
              </a:rPr>
              <a:t>energy technology on Earth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7049" y="6159608"/>
            <a:ext cx="622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Straightforward application of </a:t>
            </a:r>
            <a:r>
              <a:rPr lang="en-US" i="1" dirty="0" smtClean="0">
                <a:solidFill>
                  <a:srgbClr val="3366FF"/>
                </a:solidFill>
              </a:rPr>
              <a:t>σT</a:t>
            </a:r>
            <a:r>
              <a:rPr lang="en-US" baseline="30000" dirty="0" smtClean="0">
                <a:solidFill>
                  <a:srgbClr val="3366FF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err="1" smtClean="0"/>
              <a:t>radiative</a:t>
            </a:r>
            <a:r>
              <a:rPr lang="en-US" dirty="0" smtClean="0"/>
              <a:t> disposal of heat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Murphy: Estimation in Physics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basic-tw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basic-twm.pot</Template>
  <TotalTime>4734</TotalTime>
  <Words>3609</Words>
  <Application>Microsoft Macintosh PowerPoint</Application>
  <PresentationFormat>On-screen Show (4:3)</PresentationFormat>
  <Paragraphs>441</Paragraphs>
  <Slides>39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basic-twm</vt:lpstr>
      <vt:lpstr>The Power of Physics Estimation</vt:lpstr>
      <vt:lpstr>Inspired By…</vt:lpstr>
      <vt:lpstr>Our Trajectory Today</vt:lpstr>
      <vt:lpstr>Color Coding to Clarify</vt:lpstr>
      <vt:lpstr>Fermi Problems</vt:lpstr>
      <vt:lpstr>Example Fermi Problem</vt:lpstr>
      <vt:lpstr>Fermi Approach Applied to Exponentials</vt:lpstr>
      <vt:lpstr>Extrapolating at 10× per Century</vt:lpstr>
      <vt:lpstr>Waste Heat Boils Planet (not Global Warming)</vt:lpstr>
      <vt:lpstr>Materials Properties</vt:lpstr>
      <vt:lpstr>Heat Capacity</vt:lpstr>
      <vt:lpstr>Mechanics of Solids: Potential</vt:lpstr>
      <vt:lpstr>Getting the Elastic Modulus</vt:lpstr>
      <vt:lpstr>Drop a Coffee Mug: how many pieces?</vt:lpstr>
      <vt:lpstr>Coffee Mug, Part 2</vt:lpstr>
      <vt:lpstr>Cloud Computing</vt:lpstr>
      <vt:lpstr>Giant Thunderstorm</vt:lpstr>
      <vt:lpstr>Bumpy Ride </vt:lpstr>
      <vt:lpstr>Saturation Pressure</vt:lpstr>
      <vt:lpstr>Droplet Size from Terminal Velocity</vt:lpstr>
      <vt:lpstr>Droplet Size from Optical Depth of Fog</vt:lpstr>
      <vt:lpstr>Droplet Size Inferred from Rainbows</vt:lpstr>
      <vt:lpstr>Multiple Approaches Penetrate the Fog</vt:lpstr>
      <vt:lpstr>Is 100 MPG from gasoline possible?</vt:lpstr>
      <vt:lpstr>Corn Ethanol Or Bust</vt:lpstr>
      <vt:lpstr>What does this amount of land look like?</vt:lpstr>
      <vt:lpstr>Wasted Energy? </vt:lpstr>
      <vt:lpstr>Do the Math</vt:lpstr>
      <vt:lpstr>Energy Storage</vt:lpstr>
      <vt:lpstr>Gravitational Storage</vt:lpstr>
      <vt:lpstr>Lead-Acid Batteries</vt:lpstr>
      <vt:lpstr>Compressed Air</vt:lpstr>
      <vt:lpstr>Flywheel</vt:lpstr>
      <vt:lpstr>Heck: Just use a generator!</vt:lpstr>
      <vt:lpstr>The Rise of CO2</vt:lpstr>
      <vt:lpstr>Is this rise surprising?</vt:lpstr>
      <vt:lpstr>Total CO2 rise</vt:lpstr>
      <vt:lpstr>Expected Temperature Rise</vt:lpstr>
      <vt:lpstr>Summary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Physics Estimation</dc:title>
  <dc:creator>Physics UCSD</dc:creator>
  <cp:lastModifiedBy>Physics UCSD</cp:lastModifiedBy>
  <cp:revision>218</cp:revision>
  <cp:lastPrinted>2012-02-10T17:46:21Z</cp:lastPrinted>
  <dcterms:created xsi:type="dcterms:W3CDTF">2012-02-25T00:52:29Z</dcterms:created>
  <dcterms:modified xsi:type="dcterms:W3CDTF">2012-02-25T00:55:09Z</dcterms:modified>
</cp:coreProperties>
</file>