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59" r:id="rId10"/>
    <p:sldId id="264" r:id="rId11"/>
    <p:sldId id="265" r:id="rId12"/>
    <p:sldId id="268" r:id="rId13"/>
    <p:sldId id="267" r:id="rId14"/>
    <p:sldId id="266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B395-4E96-2B4B-A08E-A96559561C70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DF5C-848E-E14A-80F6-3477F324AB0D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BBD-13C7-254F-9183-842D0A7CE9E8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FF32-F54F-554F-9E37-B16BB087351D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6F1-B106-9A4A-A12D-0E7A9A4EEAA4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1E0C-0A43-2440-931C-95F945ED8078}" type="datetime1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E37A-C86B-8846-B4F7-E987828BDF1B}" type="datetime1">
              <a:rPr lang="en-US" smtClean="0"/>
              <a:t>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CB46-8F93-9D4B-999B-013038FCC53C}" type="datetime1">
              <a:rPr lang="en-US" smtClean="0"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CE35-EDFB-2D4F-B8B1-85E7ADDE7C2B}" type="datetime1">
              <a:rPr lang="en-US" smtClean="0"/>
              <a:t>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064-9ACA-AA4D-8F10-64A58122943D}" type="datetime1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D3534-0C6F-6A4F-A3CA-CF12AE865FCB}" type="datetime1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FC758-48CA-4A44-AA85-446025D8B77F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 the </a:t>
            </a:r>
            <a:r>
              <a:rPr lang="en-US" dirty="0" err="1" smtClean="0"/>
              <a:t>Arduino</a:t>
            </a:r>
            <a:r>
              <a:rPr lang="en-US" dirty="0" smtClean="0"/>
              <a:t> Hood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Arduino.h</a:t>
            </a:r>
            <a:r>
              <a:rPr lang="en-US" dirty="0" smtClean="0"/>
              <a:t>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286"/>
            <a:ext cx="8229600" cy="56911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we have some constants defined </a:t>
            </a:r>
          </a:p>
          <a:p>
            <a:pPr lvl="1"/>
            <a:r>
              <a:rPr lang="en-US" dirty="0" smtClean="0"/>
              <a:t>recall,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#define</a:t>
            </a:r>
            <a:r>
              <a:rPr lang="en-US" dirty="0" smtClean="0"/>
              <a:t> acts as text replacement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In some cases, to absurd precision!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658619"/>
            <a:ext cx="766485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HIGH 0x1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LOW  0x0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INPUT 0x0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OUTPUT 0x1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INPUT_PULLUP 0x2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true 0x1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false 0x0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PI 3.1415926535897932384626433832795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HALF_PI 1.5707963267948966192313216916398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TWO_PI 6.283185307179586476925286766559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DEG_TO_RAD 0.017453292519943295769236907684886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RAD_TO_DEG 57.295779513082320876798154814105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Arduino.h</a:t>
            </a:r>
            <a:r>
              <a:rPr lang="en-US" dirty="0" smtClean="0"/>
              <a:t>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#define</a:t>
            </a:r>
            <a:r>
              <a:rPr lang="en-US" dirty="0" smtClean="0"/>
              <a:t> construct can also create useful functions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labels shortened to fit on this slide (hi, lo, etc.)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256" y="1445551"/>
            <a:ext cx="8803812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min(a,b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((a)&lt;(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b)?(a):(b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max(a,b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((a)&gt;(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b)?(a):(b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abs(x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)&gt;0?(x):-(x))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constrain(amt,lo,hi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((amt)&lt;(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lo)?(lo):((amt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)&gt;(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hi)?(hi):(amt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round(x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   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)&gt;=0?(long)((x)+0.5):(long)((x)-0.5))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radians(deg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((deg)*DEG_TO_RAD)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degrees(rad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rad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)*RAD_TO_DEG)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sq(x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)*(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))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lowByte(w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((uint8_t)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&amp; 0xff))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highByte(w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((uint8_t)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&gt;&gt; 8))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bitRead(value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 (((value) &gt;&gt; (bit)) &amp; 0x01)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bitSet(value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 ((value) |= (1UL &lt;&lt; (bit)))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bitClear(value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 ((value) &amp;= ~(1UL &lt;&lt; (bit)))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bitWrite(val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bit,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?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bitSet(val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 :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bitClear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65"/>
            <a:ext cx="8229600" cy="56591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Arduino.h</a:t>
            </a:r>
            <a:r>
              <a:rPr lang="en-US" dirty="0" smtClean="0"/>
              <a:t>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2084"/>
            <a:ext cx="8229600" cy="6302436"/>
          </a:xfrm>
        </p:spPr>
        <p:txBody>
          <a:bodyPr>
            <a:normAutofit/>
          </a:bodyPr>
          <a:lstStyle/>
          <a:p>
            <a:r>
              <a:rPr lang="en-US" dirty="0" smtClean="0"/>
              <a:t>Also included are function prototypes</a:t>
            </a:r>
          </a:p>
          <a:p>
            <a:pPr lvl="1"/>
            <a:r>
              <a:rPr lang="en-US" dirty="0" smtClean="0"/>
              <a:t>so that we know what types are expected in function </a:t>
            </a:r>
            <a:r>
              <a:rPr lang="en-US" dirty="0" smtClean="0"/>
              <a:t>calls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just an excerpt, for familiar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91805"/>
            <a:ext cx="8495309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typedef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uint8_t byte;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8-bit integer, same as char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pinMode(uint8_t, uint8_t);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digitalWrite(uint8_t, uint8_t);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digitalRead(uint8_t);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analogRead(uint8_t);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analogReference(uint8_t mode);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analogWrite(uint8_t,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unsigned long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millis(void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unsigned long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micros(void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delay(unsigned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long);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setup(void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loop(void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long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map(long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long, long, long, long);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5659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root/variants/standard/</a:t>
            </a:r>
            <a:r>
              <a:rPr lang="en-US" dirty="0" err="1" smtClean="0"/>
              <a:t>pins_arduino.h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4532"/>
            <a:ext cx="8229600" cy="5533871"/>
          </a:xfrm>
        </p:spPr>
        <p:txBody>
          <a:bodyPr>
            <a:normAutofit/>
          </a:bodyPr>
          <a:lstStyle/>
          <a:p>
            <a:r>
              <a:rPr lang="en-US" dirty="0" smtClean="0"/>
              <a:t>maps pins to functions—excerpts: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56921"/>
            <a:ext cx="7695636" cy="5601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NUM_DIGITAL_PINS            20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NUM_ANALOG_INPUTS           6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analogInputToDigitalPin(p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&lt; 6) ? 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+ 14 : -1)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ATMEL ATMEGA8 &amp; 168 / ARDUINO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      +-\/-+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PC6  1|    |28  PC5 (AI 5)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0) PD0  2|    |27  PC4 (AI 4)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1) PD1  3|    |26  PC3 (AI 3)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2) PD2  4|    |25  PC2 (AI 2)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PWM+ (D 3) PD3  5|    |24  PC1 (AI 1)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4) PD4  6|    |23  PC0 (AI 0)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VCC  7|    |22  GND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GND  8|    |21  AREF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PB6  9|    |20  AVCC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PB7 10|    |19  PB5 (D 13)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PWM+ (D 5) PD5 11|    |18  PB4 (D 12)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PWM+ (D 6) PD6 12|    |17  PB3 (D 11) PWM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7) PD7 13|    |16  PB2 (D 10) PWM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8) PB0 14|    |15  PB1 (D 9) PWM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      +----+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root/cores/</a:t>
            </a:r>
            <a:r>
              <a:rPr lang="en-US" dirty="0" err="1" smtClean="0"/>
              <a:t>arduino/main.cpp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5944"/>
            <a:ext cx="8229600" cy="5533871"/>
          </a:xfrm>
        </p:spPr>
        <p:txBody>
          <a:bodyPr>
            <a:normAutofit/>
          </a:bodyPr>
          <a:lstStyle/>
          <a:p>
            <a:r>
              <a:rPr lang="en-US" dirty="0" smtClean="0"/>
              <a:t>Simple: initialize, run your setup, start infinite loop and run your loop, keeping a lookout for serial </a:t>
            </a:r>
            <a:r>
              <a:rPr lang="en-US" dirty="0" err="1" smtClean="0"/>
              <a:t>comm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840031"/>
            <a:ext cx="6710591" cy="4893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Arduino.h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main(void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init();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#if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defined(USBCON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USBDevice.attach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endif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setup();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for (;;) 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     loop();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     if 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serialEventRun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serialEventRun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}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return 0;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root/</a:t>
            </a:r>
            <a:r>
              <a:rPr lang="en-US" dirty="0" err="1" smtClean="0"/>
              <a:t>boards.txt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Examples for Uno and </a:t>
            </a:r>
            <a:r>
              <a:rPr lang="en-US" dirty="0" err="1" smtClean="0"/>
              <a:t>Nano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core, variant</a:t>
            </a:r>
          </a:p>
          <a:p>
            <a:pPr lvl="1"/>
            <a:r>
              <a:rPr lang="en-US" dirty="0" smtClean="0"/>
              <a:t>and CPU speed 16 MHz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832" y="1599407"/>
            <a:ext cx="3847803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uno.name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 Uno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uno.upload.protocol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uno.upload.maximum_size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=32256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uno.upload.speed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=115200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uno.bootloader.low_fuses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=0xff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uno.bootloader.high_fuses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=0xde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uno.bootloader.extended_fuses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=0x05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uno.bootloader.path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optiboot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uno.bootloader.file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	optiboot_atmega328.hex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uno.bootloader.unlock_bits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=0x3F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uno.bootloader.lock_bits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=0x0F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uno.build.mcu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=atmega328p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uno.build.f_cpu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=16000000L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uno.build.core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uno.build.variant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=standard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5010" y="1599407"/>
            <a:ext cx="4386500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nano328.name=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Nano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w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/ ATmega328</a:t>
            </a:r>
          </a:p>
          <a:p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nano328.upload.protocol=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nano328.upload.maximum_size=30720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nano328.upload.speed=57600</a:t>
            </a:r>
          </a:p>
          <a:p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nano328.bootloader.low_fuses=0xFF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nano328.bootloader.high_fuses=0xDA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nano328.bootloader.extended_fuses=0x05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nano328.bootloader.path=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atmega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nano328.bootloader.file=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	ATmegaBOOT_168_atmega328.hex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nano328.bootloader.unlock_bits=0x3F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nano328.bootloader.lock_bits=0x0F</a:t>
            </a:r>
          </a:p>
          <a:p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nano328.build.mcu=atmega328p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nano328.build.f_cpu=16000000L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nano328.build.core=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nano328.build.variant=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eightanaloginputs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Rabbit Hole Goes Much Farther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Underneath it all is a microprocessor with staggering complexity</a:t>
            </a:r>
          </a:p>
          <a:p>
            <a:pPr lvl="1"/>
            <a:r>
              <a:rPr lang="en-US" dirty="0" smtClean="0"/>
              <a:t>full datasheet (avail via course website) is 567 pages</a:t>
            </a:r>
          </a:p>
          <a:p>
            <a:pPr lvl="1"/>
            <a:r>
              <a:rPr lang="en-US" dirty="0" smtClean="0"/>
              <a:t>summary datasheet (strongly encourage perusal) is 35 pp.</a:t>
            </a:r>
          </a:p>
          <a:p>
            <a:r>
              <a:rPr lang="en-US" dirty="0" smtClean="0"/>
              <a:t>Note in particular in the summary datasheet: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. 2 the Uno uses the 28-pin PDIP (upper right)</a:t>
            </a:r>
          </a:p>
          <a:p>
            <a:pPr lvl="1"/>
            <a:r>
              <a:rPr lang="en-US" dirty="0" smtClean="0"/>
              <a:t>read the port descriptions on pp. 3−4, even if foreign</a:t>
            </a:r>
          </a:p>
          <a:p>
            <a:pPr lvl="1"/>
            <a:r>
              <a:rPr lang="en-US" dirty="0" smtClean="0"/>
              <a:t>block diagram </a:t>
            </a:r>
            <a:r>
              <a:rPr lang="en-US" dirty="0" err="1" smtClean="0"/>
              <a:t>p</a:t>
            </a:r>
            <a:r>
              <a:rPr lang="en-US" dirty="0" smtClean="0"/>
              <a:t>. 5</a:t>
            </a:r>
          </a:p>
          <a:p>
            <a:pPr lvl="1"/>
            <a:r>
              <a:rPr lang="en-US" dirty="0" smtClean="0"/>
              <a:t>register map pp. 7−12</a:t>
            </a:r>
          </a:p>
          <a:p>
            <a:pPr lvl="1"/>
            <a:r>
              <a:rPr lang="en-US" dirty="0" smtClean="0"/>
              <a:t>assembly instruction set pp. 13−15</a:t>
            </a:r>
          </a:p>
          <a:p>
            <a:pPr lvl="1"/>
            <a:r>
              <a:rPr lang="en-US" dirty="0" smtClean="0"/>
              <a:t>can safely ignore pp. 16−35 ;-)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365" y="271475"/>
            <a:ext cx="4551680" cy="621792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Assignments/Announcements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Absorb as much as possible from the summary </a:t>
            </a:r>
            <a:r>
              <a:rPr lang="en-US" dirty="0" smtClean="0"/>
              <a:t>datasheet</a:t>
            </a:r>
          </a:p>
          <a:p>
            <a:r>
              <a:rPr lang="en-US" dirty="0" smtClean="0"/>
              <a:t>Project proposals due end of week (2/7)</a:t>
            </a:r>
          </a:p>
          <a:p>
            <a:pPr lvl="1"/>
            <a:r>
              <a:rPr lang="en-US" dirty="0" smtClean="0"/>
              <a:t>recommend pre-discuss with </a:t>
            </a:r>
            <a:r>
              <a:rPr lang="en-US" dirty="0" err="1" smtClean="0"/>
              <a:t>prof</a:t>
            </a:r>
            <a:r>
              <a:rPr lang="en-US" dirty="0" smtClean="0"/>
              <a:t>/TA, if </a:t>
            </a:r>
            <a:r>
              <a:rPr lang="en-US" dirty="0" smtClean="0"/>
              <a:t>haven’t</a:t>
            </a:r>
            <a:r>
              <a:rPr lang="en-US" dirty="0" smtClean="0"/>
              <a:t> already</a:t>
            </a:r>
          </a:p>
          <a:p>
            <a:r>
              <a:rPr lang="en-US" dirty="0" smtClean="0"/>
              <a:t>Midterm next week (</a:t>
            </a:r>
            <a:r>
              <a:rPr lang="en-US" smtClean="0"/>
              <a:t>propose Friday, Feb 14)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Makes it Look Easy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functions remove user/programmer from processor details</a:t>
            </a:r>
          </a:p>
          <a:p>
            <a:pPr lvl="1"/>
            <a:r>
              <a:rPr lang="en-US" dirty="0" smtClean="0"/>
              <a:t>on the plus side, this means you can actually get things done without a steep learning curve</a:t>
            </a:r>
          </a:p>
          <a:p>
            <a:pPr lvl="1"/>
            <a:r>
              <a:rPr lang="en-US" dirty="0" smtClean="0"/>
              <a:t>on the down side, you don’t understand fundamentally what your actions are doing…</a:t>
            </a:r>
          </a:p>
          <a:p>
            <a:pPr lvl="1"/>
            <a:r>
              <a:rPr lang="en-US" dirty="0" smtClean="0"/>
              <a:t>…or how to take advantage of processor capabilities that are not wrapped into high-level functions</a:t>
            </a:r>
          </a:p>
          <a:p>
            <a:r>
              <a:rPr lang="en-US" dirty="0" smtClean="0"/>
              <a:t>So today, we’ll look a bit into what </a:t>
            </a:r>
            <a:r>
              <a:rPr lang="en-US" dirty="0" err="1" smtClean="0"/>
              <a:t>Arduino</a:t>
            </a:r>
            <a:r>
              <a:rPr lang="en-US" dirty="0" smtClean="0"/>
              <a:t> is </a:t>
            </a:r>
            <a:r>
              <a:rPr lang="en-US" i="1" dirty="0" smtClean="0"/>
              <a:t>actually</a:t>
            </a:r>
            <a:r>
              <a:rPr lang="en-US" dirty="0" smtClean="0"/>
              <a:t> doing—to a limited extent!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 Monsters Lurk?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will call the </a:t>
            </a:r>
            <a:r>
              <a:rPr lang="en-US" dirty="0" smtClean="0">
                <a:solidFill>
                  <a:srgbClr val="3366FF"/>
                </a:solidFill>
              </a:rPr>
              <a:t>root </a:t>
            </a:r>
            <a:r>
              <a:rPr lang="en-US" dirty="0" smtClean="0"/>
              <a:t>directory is at:</a:t>
            </a:r>
          </a:p>
          <a:p>
            <a:pPr lvl="1"/>
            <a:r>
              <a:rPr lang="en-US" dirty="0" smtClean="0"/>
              <a:t>On a Mac:</a:t>
            </a:r>
          </a:p>
          <a:p>
            <a:pPr lvl="2"/>
            <a:r>
              <a:rPr lang="en-US" dirty="0" smtClean="0">
                <a:solidFill>
                  <a:srgbClr val="3366FF"/>
                </a:solidFill>
              </a:rPr>
              <a:t>/</a:t>
            </a:r>
            <a:r>
              <a:rPr lang="en-US" dirty="0" err="1" smtClean="0">
                <a:solidFill>
                  <a:srgbClr val="3366FF"/>
                </a:solidFill>
              </a:rPr>
              <a:t>Applications/Arduino.app/Contents/Resources/Java/hardware/arduino/</a:t>
            </a:r>
            <a:endParaRPr lang="en-US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/>
              <a:t>On Windows:</a:t>
            </a:r>
          </a:p>
          <a:p>
            <a:pPr lvl="2"/>
            <a:r>
              <a:rPr lang="en-US" dirty="0" err="1" smtClean="0">
                <a:solidFill>
                  <a:srgbClr val="3366FF"/>
                </a:solidFill>
              </a:rPr>
              <a:t>Arduino-Install-Directory/Hardware/Arduino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</a:p>
          <a:p>
            <a:pPr lvl="1"/>
            <a:r>
              <a:rPr lang="en-US" dirty="0" smtClean="0"/>
              <a:t>On Linux:</a:t>
            </a:r>
          </a:p>
          <a:p>
            <a:pPr lvl="2"/>
            <a:r>
              <a:rPr lang="en-US" dirty="0" smtClean="0"/>
              <a:t>(likely) 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  <a:r>
              <a:rPr lang="en-US" dirty="0" err="1" smtClean="0">
                <a:solidFill>
                  <a:srgbClr val="3366FF"/>
                </a:solidFill>
              </a:rPr>
              <a:t>usr/share/arduino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</a:p>
          <a:p>
            <a:pPr lvl="2"/>
            <a:r>
              <a:rPr lang="en-US" dirty="0" smtClean="0"/>
              <a:t>also may check 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  <a:r>
              <a:rPr lang="en-US" dirty="0" err="1" smtClean="0">
                <a:solidFill>
                  <a:srgbClr val="3366FF"/>
                </a:solidFill>
              </a:rPr>
              <a:t>usr</a:t>
            </a:r>
            <a:r>
              <a:rPr lang="en-US" dirty="0" smtClean="0">
                <a:solidFill>
                  <a:srgbClr val="3366FF"/>
                </a:solidFill>
              </a:rPr>
              <a:t>/local/</a:t>
            </a:r>
          </a:p>
          <a:p>
            <a:r>
              <a:rPr lang="en-US" dirty="0" smtClean="0"/>
              <a:t>I’ll describe contents as found on the Mac</a:t>
            </a:r>
          </a:p>
          <a:p>
            <a:pPr lvl="1"/>
            <a:r>
              <a:rPr lang="en-US" dirty="0" smtClean="0"/>
              <a:t>it’s what I have</a:t>
            </a:r>
          </a:p>
          <a:p>
            <a:pPr lvl="1"/>
            <a:r>
              <a:rPr lang="en-US" dirty="0" smtClean="0"/>
              <a:t>hopefully is reasonably universal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root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8317408" cy="5533871"/>
          </a:xfrm>
        </p:spPr>
        <p:txBody>
          <a:bodyPr>
            <a:normAutofit/>
          </a:bodyPr>
          <a:lstStyle/>
          <a:p>
            <a:r>
              <a:rPr lang="en-US" dirty="0" smtClean="0"/>
              <a:t>On my Mac, the aforementioned directory has:</a:t>
            </a:r>
          </a:p>
          <a:p>
            <a:endParaRPr lang="en-US" dirty="0" smtClean="0"/>
          </a:p>
          <a:p>
            <a:pPr lvl="1"/>
            <a:r>
              <a:rPr lang="en-US" sz="2000" dirty="0" err="1" smtClean="0">
                <a:latin typeface="Courier"/>
                <a:cs typeface="Courier"/>
              </a:rPr>
              <a:t>boards.txt</a:t>
            </a:r>
            <a:r>
              <a:rPr lang="en-US" dirty="0" smtClean="0"/>
              <a:t> has specific info for the various </a:t>
            </a:r>
            <a:r>
              <a:rPr lang="en-US" dirty="0" err="1" smtClean="0"/>
              <a:t>Arduino</a:t>
            </a:r>
            <a:r>
              <a:rPr lang="en-US" dirty="0" smtClean="0"/>
              <a:t> boards</a:t>
            </a:r>
          </a:p>
          <a:p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cores</a:t>
            </a:r>
            <a:r>
              <a:rPr lang="en-US" dirty="0" smtClean="0"/>
              <a:t>/ has only a directory called </a:t>
            </a:r>
            <a:r>
              <a:rPr lang="en-US" sz="24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dirty="0" smtClean="0"/>
              <a:t>/, which we </a:t>
            </a:r>
            <a:r>
              <a:rPr lang="en-US" smtClean="0"/>
              <a:t>will investigate later</a:t>
            </a:r>
            <a:endParaRPr lang="en-US" dirty="0" smtClean="0"/>
          </a:p>
          <a:p>
            <a:r>
              <a:rPr lang="en-US" sz="2400" dirty="0" err="1" smtClean="0">
                <a:solidFill>
                  <a:srgbClr val="3366FF"/>
                </a:solidFill>
                <a:latin typeface="Courier"/>
                <a:cs typeface="Courier"/>
              </a:rPr>
              <a:t>bootloaders</a:t>
            </a:r>
            <a:r>
              <a:rPr lang="en-US" dirty="0" smtClean="0"/>
              <a:t>/ has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variants</a:t>
            </a:r>
            <a:r>
              <a:rPr lang="en-US" dirty="0" smtClean="0"/>
              <a:t>/ has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each of which contains a single file: </a:t>
            </a:r>
            <a:r>
              <a:rPr lang="en-US" sz="2000" dirty="0" err="1" smtClean="0">
                <a:latin typeface="Courier"/>
                <a:cs typeface="Courier"/>
              </a:rPr>
              <a:t>pins_arduino.h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maps </a:t>
            </a:r>
            <a:r>
              <a:rPr lang="en-US" dirty="0" err="1" smtClean="0"/>
              <a:t>pinouts</a:t>
            </a:r>
            <a:r>
              <a:rPr lang="en-US" dirty="0" smtClean="0"/>
              <a:t> of specific devices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51291"/>
            <a:ext cx="62180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boards.txt</a:t>
            </a:r>
            <a:r>
              <a:rPr lang="en-US" sz="1600" dirty="0" smtClean="0">
                <a:latin typeface="Courier"/>
                <a:cs typeface="Courier"/>
              </a:rPr>
              <a:t>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cores</a:t>
            </a:r>
            <a:r>
              <a:rPr lang="en-US" sz="1600" dirty="0" smtClean="0">
                <a:latin typeface="Courier"/>
                <a:cs typeface="Courier"/>
              </a:rPr>
              <a:t>/           </a:t>
            </a:r>
            <a:r>
              <a:rPr lang="en-US" sz="1600" dirty="0" err="1" smtClean="0">
                <a:latin typeface="Courier"/>
                <a:cs typeface="Courier"/>
              </a:rPr>
              <a:t>programmers.txt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bootloaders</a:t>
            </a:r>
            <a:r>
              <a:rPr lang="en-US" sz="1600" dirty="0" smtClean="0">
                <a:latin typeface="Courier"/>
                <a:cs typeface="Courier"/>
              </a:rPr>
              <a:t>/    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firmwares</a:t>
            </a:r>
            <a:r>
              <a:rPr lang="en-US" sz="1600" dirty="0" smtClean="0">
                <a:latin typeface="Courier"/>
                <a:cs typeface="Courier"/>
              </a:rPr>
              <a:t>/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variants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924839"/>
            <a:ext cx="8680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atmega</a:t>
            </a:r>
            <a:r>
              <a:rPr lang="en-US" sz="1600" dirty="0" smtClean="0">
                <a:latin typeface="Courier"/>
                <a:cs typeface="Courier"/>
              </a:rPr>
              <a:t>/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atmega8</a:t>
            </a:r>
            <a:r>
              <a:rPr lang="en-US" sz="1600" dirty="0" smtClean="0">
                <a:latin typeface="Courier"/>
                <a:cs typeface="Courier"/>
              </a:rPr>
              <a:t>/ 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bt</a:t>
            </a:r>
            <a:r>
              <a:rPr lang="en-US" sz="1600" dirty="0" smtClean="0">
                <a:latin typeface="Courier"/>
                <a:cs typeface="Courier"/>
              </a:rPr>
              <a:t>/      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caterina</a:t>
            </a:r>
            <a:r>
              <a:rPr lang="en-US" sz="1600" dirty="0" smtClean="0">
                <a:latin typeface="Courier"/>
                <a:cs typeface="Courier"/>
              </a:rPr>
              <a:t>/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lilypad</a:t>
            </a:r>
            <a:r>
              <a:rPr lang="en-US" sz="1600" dirty="0" smtClean="0">
                <a:latin typeface="Courier"/>
                <a:cs typeface="Courier"/>
              </a:rPr>
              <a:t>/ 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optiboot</a:t>
            </a:r>
            <a:r>
              <a:rPr lang="en-US" sz="1600" dirty="0" smtClean="0">
                <a:latin typeface="Courier"/>
                <a:cs typeface="Courier"/>
              </a:rPr>
              <a:t>/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stk500v2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19" y="4909421"/>
            <a:ext cx="8311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eightanaloginputs</a:t>
            </a:r>
            <a:r>
              <a:rPr lang="en-US" sz="1600" dirty="0" smtClean="0">
                <a:latin typeface="Courier"/>
                <a:cs typeface="Courier"/>
              </a:rPr>
              <a:t>/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leonardo</a:t>
            </a:r>
            <a:r>
              <a:rPr lang="en-US" sz="1600" dirty="0" smtClean="0">
                <a:latin typeface="Courier"/>
                <a:cs typeface="Courier"/>
              </a:rPr>
              <a:t>/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mega</a:t>
            </a:r>
            <a:r>
              <a:rPr lang="en-US" sz="1600" dirty="0" smtClean="0">
                <a:latin typeface="Courier"/>
                <a:cs typeface="Courier"/>
              </a:rPr>
              <a:t>/    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standard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Lecture 10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FE8ACC-1755-3C44-AB53-9855B772BF8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File Types in “Standard” C Programming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Source Code</a:t>
            </a:r>
          </a:p>
          <a:p>
            <a:pPr lvl="1" eaLnBrk="1" hangingPunct="1">
              <a:defRPr/>
            </a:pPr>
            <a:r>
              <a:rPr lang="en-US" dirty="0"/>
              <a:t>the stuff you type in: has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dirty="0"/>
              <a:t> </a:t>
            </a:r>
            <a:r>
              <a:rPr lang="en-US" dirty="0" smtClean="0"/>
              <a:t>extension, or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cpp</a:t>
            </a:r>
            <a:r>
              <a:rPr lang="en-US" dirty="0" smtClean="0"/>
              <a:t> for C++</a:t>
            </a:r>
          </a:p>
          <a:p>
            <a:pPr eaLnBrk="1" hangingPunct="1">
              <a:defRPr/>
            </a:pPr>
            <a:r>
              <a:rPr lang="en-US" dirty="0"/>
              <a:t>Compiled “Executable”</a:t>
            </a:r>
          </a:p>
          <a:p>
            <a:pPr lvl="1" eaLnBrk="1" hangingPunct="1">
              <a:defRPr/>
            </a:pPr>
            <a:r>
              <a:rPr lang="en-US" dirty="0"/>
              <a:t>the ready-to-run product: usually no extension in </a:t>
            </a:r>
            <a:r>
              <a:rPr lang="en-US" dirty="0" smtClean="0"/>
              <a:t>Unix/Mac,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.exe</a:t>
            </a:r>
            <a:r>
              <a:rPr lang="en-US" dirty="0"/>
              <a:t> in DOS</a:t>
            </a:r>
          </a:p>
          <a:p>
            <a:pPr eaLnBrk="1" hangingPunct="1">
              <a:defRPr/>
            </a:pPr>
            <a:r>
              <a:rPr lang="en-US" dirty="0"/>
              <a:t>Header Files</a:t>
            </a:r>
          </a:p>
          <a:p>
            <a:pPr lvl="1" eaLnBrk="1" hangingPunct="1">
              <a:defRPr/>
            </a:pPr>
            <a:r>
              <a:rPr lang="en-US" dirty="0"/>
              <a:t>contain definitions of useful functions, constants: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h</a:t>
            </a:r>
            <a:r>
              <a:rPr lang="en-US" dirty="0"/>
              <a:t> extension</a:t>
            </a:r>
          </a:p>
          <a:p>
            <a:pPr eaLnBrk="1" hangingPunct="1">
              <a:defRPr/>
            </a:pPr>
            <a:r>
              <a:rPr lang="en-US" dirty="0"/>
              <a:t>Object Files</a:t>
            </a:r>
          </a:p>
          <a:p>
            <a:pPr lvl="1" eaLnBrk="1" hangingPunct="1">
              <a:defRPr/>
            </a:pPr>
            <a:r>
              <a:rPr lang="en-US" dirty="0"/>
              <a:t>a pre-linked compiled tidbit: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o</a:t>
            </a:r>
            <a:r>
              <a:rPr lang="en-US" dirty="0"/>
              <a:t> in Unix,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obj</a:t>
            </a:r>
            <a:r>
              <a:rPr lang="en-US" dirty="0"/>
              <a:t> in DOS</a:t>
            </a:r>
          </a:p>
          <a:p>
            <a:pPr lvl="1" eaLnBrk="1" hangingPunct="1">
              <a:defRPr/>
            </a:pPr>
            <a:r>
              <a:rPr lang="en-US" dirty="0"/>
              <a:t>only if you’re building in pieces and linking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root/cores/</a:t>
            </a:r>
            <a:r>
              <a:rPr lang="en-US" dirty="0" err="1" smtClean="0">
                <a:solidFill>
                  <a:srgbClr val="3366FF"/>
                </a:solidFill>
              </a:rPr>
              <a:t>arduino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what I show, broken out by extension</a:t>
            </a:r>
          </a:p>
          <a:p>
            <a:pPr lvl="1"/>
            <a:r>
              <a:rPr lang="en-US" dirty="0" smtClean="0"/>
              <a:t>I have 36 files total in this directory, all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cpp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h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/>
              <a:t>First, 6 C files: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note: numbers apply to </a:t>
            </a:r>
            <a:r>
              <a:rPr lang="en-US" dirty="0" err="1" smtClean="0"/>
              <a:t>vers</a:t>
            </a:r>
            <a:r>
              <a:rPr lang="en-US" dirty="0" smtClean="0"/>
              <a:t>. 1.0.1: minor changes </a:t>
            </a:r>
            <a:r>
              <a:rPr lang="en-US" dirty="0" err="1" smtClean="0"/>
              <a:t>w</a:t>
            </a:r>
            <a:r>
              <a:rPr lang="en-US" dirty="0" smtClean="0"/>
              <a:t>/ time</a:t>
            </a:r>
          </a:p>
          <a:p>
            <a:r>
              <a:rPr lang="en-US" dirty="0" smtClean="0"/>
              <a:t>The </a:t>
            </a:r>
            <a:r>
              <a:rPr lang="en-US" sz="2400" dirty="0" err="1" smtClean="0">
                <a:solidFill>
                  <a:srgbClr val="8064A2"/>
                </a:solidFill>
                <a:latin typeface="Courier"/>
                <a:cs typeface="Courier"/>
              </a:rPr>
              <a:t>wc</a:t>
            </a:r>
            <a:r>
              <a:rPr lang="en-US" dirty="0" smtClean="0"/>
              <a:t> function means word count</a:t>
            </a:r>
          </a:p>
          <a:p>
            <a:pPr lvl="1"/>
            <a:r>
              <a:rPr lang="en-US" dirty="0" smtClean="0"/>
              <a:t>returns number of lines, # of words, # of characters for each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423140"/>
            <a:ext cx="58640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mojo:arduino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$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wc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*.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298    1116    8198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WInterrupts.c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324    1468    9394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282    1133    7374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wiring_analog.c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178     668    4931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wiring_digital.c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 69     416    2643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wiring_pulse.c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 55     236    1601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wiring_shift.c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12 C++ files: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in particular </a:t>
            </a:r>
            <a:r>
              <a:rPr lang="en-US" dirty="0" err="1" smtClean="0"/>
              <a:t>main.cpp</a:t>
            </a:r>
            <a:r>
              <a:rPr lang="en-US" dirty="0" smtClean="0"/>
              <a:t>: 20 lines of fun</a:t>
            </a:r>
          </a:p>
          <a:p>
            <a:pPr lvl="1"/>
            <a:r>
              <a:rPr lang="en-US" dirty="0" smtClean="0"/>
              <a:t>we’ll look at in a bit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38332"/>
            <a:ext cx="614111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mojo:arduino</a:t>
            </a:r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$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wc</a:t>
            </a:r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*.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233     896    6718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CDC.cpp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519    1677   13772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HID.cpp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428    1442   11400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HardwareSerial.cpp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 56     115    1152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IPAddress.cpp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263     798    5216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Print.cpp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270    1137    7277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Stream.cpp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601    1783   14311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Tone.cpp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672    1734   13134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USBCore.cpp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 59     265    1649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WMath.cpp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645    1923   14212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WString.cpp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 20      22     202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main.cpp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 18      41     325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new.cpp</a:t>
            </a:r>
            <a:endParaRPr lang="en-US" dirty="0">
              <a:solidFill>
                <a:srgbClr val="8064A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238"/>
            <a:ext cx="8229600" cy="5754157"/>
          </a:xfrm>
        </p:spPr>
        <p:txBody>
          <a:bodyPr>
            <a:normAutofit/>
          </a:bodyPr>
          <a:lstStyle/>
          <a:p>
            <a:r>
              <a:rPr lang="en-US" dirty="0" smtClean="0"/>
              <a:t>Finally, the 18 header files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We’ll look at </a:t>
            </a:r>
            <a:r>
              <a:rPr lang="en-US" dirty="0" err="1" smtClean="0"/>
              <a:t>Arduino.h</a:t>
            </a:r>
            <a:r>
              <a:rPr lang="en-US" dirty="0" smtClean="0"/>
              <a:t> next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179173"/>
            <a:ext cx="5233023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mojo:arduino</a:t>
            </a:r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$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wc</a:t>
            </a:r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*.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215     677    5690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Arduino.h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26      97     697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Client.h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81     289    2363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HardwareSerial.h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76     419    2978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IPAddress.h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23      42     401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Platform.h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78     328    2462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Print.h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40     207    1332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Printable.h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 9      17     111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Server.h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96     584    4005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Stream.h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194     478    5224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USBAPI.h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302     846    7855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USBCore.h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63     236    1872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USBDesc.h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88     691    4180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Udp.h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167     699    4576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WCharacter.h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205    1151    8470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WString.h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515    1535   10379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binary.h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22      62     562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new.h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69     230    1752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wiring_private.h</a:t>
            </a:r>
            <a:endParaRPr lang="en-US" dirty="0">
              <a:solidFill>
                <a:srgbClr val="8064A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function prototypes, definition of constants, some useful algorithms</a:t>
            </a:r>
          </a:p>
          <a:p>
            <a:r>
              <a:rPr lang="en-US" dirty="0" smtClean="0"/>
              <a:t>Excerpts follow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are standard C libraries that are being pulled in</a:t>
            </a:r>
          </a:p>
          <a:p>
            <a:pPr lvl="1"/>
            <a:r>
              <a:rPr lang="en-US" dirty="0" smtClean="0"/>
              <a:t>note in particular that the math library is automatically used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410180"/>
            <a:ext cx="37862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stdlib.h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string.h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math.h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avr/pgmspace.h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avr/io.h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avr/interrupt.h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"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binary.h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5500</TotalTime>
  <Words>2025</Words>
  <Application>Microsoft Macintosh PowerPoint</Application>
  <PresentationFormat>On-screen Show (4:3)</PresentationFormat>
  <Paragraphs>367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Physics 120B: Lecture 10</vt:lpstr>
      <vt:lpstr>Arduino Makes it Look Easy </vt:lpstr>
      <vt:lpstr>Where Do the Monsters Lurk?</vt:lpstr>
      <vt:lpstr>Contents of root directory</vt:lpstr>
      <vt:lpstr>File Types in “Standard” C Programming</vt:lpstr>
      <vt:lpstr>In root/cores/arduino/</vt:lpstr>
      <vt:lpstr>Directory, continued</vt:lpstr>
      <vt:lpstr>Header files</vt:lpstr>
      <vt:lpstr>Arduino.h</vt:lpstr>
      <vt:lpstr>Arduino.h, continued</vt:lpstr>
      <vt:lpstr>Arduino.h, continued</vt:lpstr>
      <vt:lpstr>Arduino.h, continued</vt:lpstr>
      <vt:lpstr>root/variants/standard/pins_arduino.h</vt:lpstr>
      <vt:lpstr>root/cores/arduino/main.cpp</vt:lpstr>
      <vt:lpstr>Finally, root/boards.txt</vt:lpstr>
      <vt:lpstr>But the Rabbit Hole Goes Much Farther</vt:lpstr>
      <vt:lpstr>Slide 17</vt:lpstr>
      <vt:lpstr>Assignments/Announcements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51</cp:revision>
  <dcterms:created xsi:type="dcterms:W3CDTF">2014-02-03T16:23:41Z</dcterms:created>
  <dcterms:modified xsi:type="dcterms:W3CDTF">2014-02-03T16:39:12Z</dcterms:modified>
</cp:coreProperties>
</file>